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Yellowtail" charset="1" panose="02000503000000000000"/>
      <p:regular r:id="rId16"/>
    </p:embeddedFont>
    <p:embeddedFont>
      <p:font typeface="Porcelain" charset="1" panose="00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Glacial Indifference" charset="1" panose="00000000000000000000"/>
      <p:regular r:id="rId19"/>
    </p:embeddedFont>
    <p:embeddedFont>
      <p:font typeface="Cy Grotesk Key Bold" charset="1" panose="00000800000000000000"/>
      <p:regular r:id="rId20"/>
    </p:embeddedFont>
    <p:embeddedFont>
      <p:font typeface="TT Commons Pro" charset="1" panose="020B0103030102020204"/>
      <p:regular r:id="rId21"/>
    </p:embeddedFont>
    <p:embeddedFont>
      <p:font typeface="Arial" charset="1" panose="020B0502020202020204"/>
      <p:regular r:id="rId22"/>
    </p:embeddedFont>
    <p:embeddedFont>
      <p:font typeface="Arial Bold" charset="1" panose="020B0802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24.png" Type="http://schemas.openxmlformats.org/officeDocument/2006/relationships/image"/><Relationship Id="rId18" Target="../media/image25.svg" Type="http://schemas.openxmlformats.org/officeDocument/2006/relationships/image"/><Relationship Id="rId19" Target="../media/image26.png" Type="http://schemas.openxmlformats.org/officeDocument/2006/relationships/image"/><Relationship Id="rId2" Target="../media/image2.png" Type="http://schemas.openxmlformats.org/officeDocument/2006/relationships/image"/><Relationship Id="rId20" Target="../media/image27.svg" Type="http://schemas.openxmlformats.org/officeDocument/2006/relationships/image"/><Relationship Id="rId21" Target="../media/image28.png" Type="http://schemas.openxmlformats.org/officeDocument/2006/relationships/image"/><Relationship Id="rId22" Target="../media/image29.sv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84566">
            <a:off x="-4536666" y="1596927"/>
            <a:ext cx="12275772" cy="5607825"/>
          </a:xfrm>
          <a:custGeom>
            <a:avLst/>
            <a:gdLst/>
            <a:ahLst/>
            <a:cxnLst/>
            <a:rect r="r" b="b" t="t" l="l"/>
            <a:pathLst>
              <a:path h="5607825" w="12275772">
                <a:moveTo>
                  <a:pt x="0" y="0"/>
                </a:moveTo>
                <a:lnTo>
                  <a:pt x="12275772" y="0"/>
                </a:lnTo>
                <a:lnTo>
                  <a:pt x="12275772" y="5607825"/>
                </a:lnTo>
                <a:lnTo>
                  <a:pt x="0" y="5607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7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8595">
            <a:off x="-2717551" y="79744"/>
            <a:ext cx="9255752" cy="9680005"/>
          </a:xfrm>
          <a:custGeom>
            <a:avLst/>
            <a:gdLst/>
            <a:ahLst/>
            <a:cxnLst/>
            <a:rect r="r" b="b" t="t" l="l"/>
            <a:pathLst>
              <a:path h="9680005" w="9255752">
                <a:moveTo>
                  <a:pt x="0" y="0"/>
                </a:moveTo>
                <a:lnTo>
                  <a:pt x="9255752" y="0"/>
                </a:lnTo>
                <a:lnTo>
                  <a:pt x="9255752" y="9680005"/>
                </a:lnTo>
                <a:lnTo>
                  <a:pt x="0" y="9680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212" t="0" r="-40700" b="-496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50811">
            <a:off x="16363252" y="8434273"/>
            <a:ext cx="1488561" cy="1870016"/>
          </a:xfrm>
          <a:custGeom>
            <a:avLst/>
            <a:gdLst/>
            <a:ahLst/>
            <a:cxnLst/>
            <a:rect r="r" b="b" t="t" l="l"/>
            <a:pathLst>
              <a:path h="1870016" w="1488561">
                <a:moveTo>
                  <a:pt x="0" y="0"/>
                </a:moveTo>
                <a:lnTo>
                  <a:pt x="1488561" y="0"/>
                </a:lnTo>
                <a:lnTo>
                  <a:pt x="1488561" y="1870017"/>
                </a:lnTo>
                <a:lnTo>
                  <a:pt x="0" y="187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-29596" t="0" r="-3096" b="-385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2482">
            <a:off x="1288048" y="-1104475"/>
            <a:ext cx="6949670" cy="11589757"/>
          </a:xfrm>
          <a:custGeom>
            <a:avLst/>
            <a:gdLst/>
            <a:ahLst/>
            <a:cxnLst/>
            <a:rect r="r" b="b" t="t" l="l"/>
            <a:pathLst>
              <a:path h="11589757" w="6949670">
                <a:moveTo>
                  <a:pt x="0" y="0"/>
                </a:moveTo>
                <a:lnTo>
                  <a:pt x="6949669" y="0"/>
                </a:lnTo>
                <a:lnTo>
                  <a:pt x="6949669" y="11589756"/>
                </a:lnTo>
                <a:lnTo>
                  <a:pt x="0" y="11589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-22344" r="-9839" b="-224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0"/>
            <a:ext cx="8707148" cy="10347775"/>
          </a:xfrm>
          <a:custGeom>
            <a:avLst/>
            <a:gdLst/>
            <a:ahLst/>
            <a:cxnLst/>
            <a:rect r="r" b="b" t="t" l="l"/>
            <a:pathLst>
              <a:path h="10347775" w="8707148">
                <a:moveTo>
                  <a:pt x="0" y="0"/>
                </a:moveTo>
                <a:lnTo>
                  <a:pt x="8707148" y="0"/>
                </a:lnTo>
                <a:lnTo>
                  <a:pt x="8707148" y="10347775"/>
                </a:lnTo>
                <a:lnTo>
                  <a:pt x="0" y="10347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</a:blip>
            <a:stretch>
              <a:fillRect l="0" t="-11419" r="0" b="-114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8507">
            <a:off x="11580382" y="4702758"/>
            <a:ext cx="5773066" cy="1674189"/>
          </a:xfrm>
          <a:custGeom>
            <a:avLst/>
            <a:gdLst/>
            <a:ahLst/>
            <a:cxnLst/>
            <a:rect r="r" b="b" t="t" l="l"/>
            <a:pathLst>
              <a:path h="1674189" w="5773066">
                <a:moveTo>
                  <a:pt x="0" y="0"/>
                </a:moveTo>
                <a:lnTo>
                  <a:pt x="5773066" y="0"/>
                </a:lnTo>
                <a:lnTo>
                  <a:pt x="5773066" y="1674189"/>
                </a:lnTo>
                <a:lnTo>
                  <a:pt x="0" y="1674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542" y="2293262"/>
            <a:ext cx="8456458" cy="268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7"/>
              </a:lnSpc>
              <a:spcBef>
                <a:spcPct val="0"/>
              </a:spcBef>
            </a:pPr>
            <a:r>
              <a:rPr lang="en-US" sz="14962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rPr>
              <a:t>PIZZA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4949" y="4542990"/>
            <a:ext cx="6143092" cy="17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  <a:spcBef>
                <a:spcPct val="0"/>
              </a:spcBef>
            </a:pPr>
            <a:r>
              <a:rPr lang="en-US" sz="10342">
                <a:solidFill>
                  <a:srgbClr val="004AAD"/>
                </a:solidFill>
                <a:latin typeface="Porcelain"/>
                <a:ea typeface="Porcelain"/>
                <a:cs typeface="Porcelain"/>
                <a:sym typeface="Porcelain"/>
              </a:rPr>
              <a:t>Sales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833" y="1802906"/>
            <a:ext cx="16416163" cy="8098708"/>
            <a:chOff x="0" y="0"/>
            <a:chExt cx="4323599" cy="2132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3598" cy="2132993"/>
            </a:xfrm>
            <a:custGeom>
              <a:avLst/>
              <a:gdLst/>
              <a:ahLst/>
              <a:cxnLst/>
              <a:rect r="r" b="b" t="t" l="l"/>
              <a:pathLst>
                <a:path h="2132993" w="4323598">
                  <a:moveTo>
                    <a:pt x="8017" y="0"/>
                  </a:moveTo>
                  <a:lnTo>
                    <a:pt x="4315581" y="0"/>
                  </a:lnTo>
                  <a:cubicBezTo>
                    <a:pt x="4317707" y="0"/>
                    <a:pt x="4319747" y="845"/>
                    <a:pt x="4321250" y="2348"/>
                  </a:cubicBezTo>
                  <a:cubicBezTo>
                    <a:pt x="4322754" y="3852"/>
                    <a:pt x="4323598" y="5891"/>
                    <a:pt x="4323598" y="8017"/>
                  </a:cubicBezTo>
                  <a:lnTo>
                    <a:pt x="4323598" y="2124976"/>
                  </a:lnTo>
                  <a:cubicBezTo>
                    <a:pt x="4323598" y="2129404"/>
                    <a:pt x="4320009" y="2132993"/>
                    <a:pt x="4315581" y="2132993"/>
                  </a:cubicBezTo>
                  <a:lnTo>
                    <a:pt x="8017" y="2132993"/>
                  </a:lnTo>
                  <a:cubicBezTo>
                    <a:pt x="3589" y="2132993"/>
                    <a:pt x="0" y="2129404"/>
                    <a:pt x="0" y="2124976"/>
                  </a:cubicBezTo>
                  <a:lnTo>
                    <a:pt x="0" y="8017"/>
                  </a:lnTo>
                  <a:cubicBezTo>
                    <a:pt x="0" y="3589"/>
                    <a:pt x="3589" y="0"/>
                    <a:pt x="80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3599" cy="218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5351" y="2427489"/>
            <a:ext cx="8293868" cy="714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🍕</a:t>
            </a:r>
            <a:r>
              <a:rPr lang="en-US" sz="21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Top Performing Products: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true">
                <a:solidFill>
                  <a:srgbClr val="512DA8"/>
                </a:solidFill>
                <a:latin typeface="Arial Bold"/>
                <a:ea typeface="Arial Bold"/>
                <a:cs typeface="Arial Bold"/>
                <a:sym typeface="Arial Bold"/>
              </a:rPr>
              <a:t>Highest quantity sold: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The Classic Deluxe Pizza –</a:t>
            </a:r>
            <a:r>
              <a:rPr lang="en-US" sz="210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 2,432 units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100" b="true">
                <a:solidFill>
                  <a:srgbClr val="512DA8"/>
                </a:solidFill>
                <a:latin typeface="Arial Bold"/>
                <a:ea typeface="Arial Bold"/>
                <a:cs typeface="Arial Bold"/>
                <a:sym typeface="Arial Bold"/>
              </a:rPr>
              <a:t> Highest revenue:</a:t>
            </a:r>
            <a:r>
              <a:rPr lang="en-US" sz="21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The Thai Chicken Pizza –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₹1.09M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r>
              <a:rPr lang="en-US" sz="21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1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Overall Performance: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Total revenue: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₹9.38M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      Total quantity sold</a:t>
            </a:r>
            <a:r>
              <a:rPr lang="en-US" sz="210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: 18,956 pizzas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1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Best-selling size (revenue):</a:t>
            </a:r>
            <a:r>
              <a:rPr lang="en-US" sz="21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10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   Large ("L")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📆 </a:t>
            </a:r>
            <a:r>
              <a:rPr lang="en-US" sz="21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Sales by Day: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Highest revenue day:</a:t>
            </a:r>
            <a:r>
              <a:rPr lang="en-US" sz="210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 Wednesday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Lowest revenue day: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Friday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⏰</a:t>
            </a:r>
            <a:r>
              <a:rPr lang="en-US" sz="21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Sales by Time: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Busiest hour: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12 PM – 1 PM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1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Least busy hour: </a:t>
            </a:r>
            <a:r>
              <a:rPr lang="en-US" sz="21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9 AM – 10 AM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87700">
            <a:off x="6423484" y="210115"/>
            <a:ext cx="5123966" cy="1485950"/>
          </a:xfrm>
          <a:custGeom>
            <a:avLst/>
            <a:gdLst/>
            <a:ahLst/>
            <a:cxnLst/>
            <a:rect r="r" b="b" t="t" l="l"/>
            <a:pathLst>
              <a:path h="1485950" w="5123966">
                <a:moveTo>
                  <a:pt x="0" y="0"/>
                </a:moveTo>
                <a:lnTo>
                  <a:pt x="5123966" y="0"/>
                </a:lnTo>
                <a:lnTo>
                  <a:pt x="5123966" y="1485950"/>
                </a:lnTo>
                <a:lnTo>
                  <a:pt x="0" y="148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27664" y="683861"/>
            <a:ext cx="51156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BUSINESS INSIGHTS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063558">
            <a:off x="15706231" y="304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5351" y="34440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63558">
            <a:off x="7099581" y="804864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90114" y="921170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3558">
            <a:off x="-801109" y="597670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36040" y="447263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43270" y="9391993"/>
            <a:ext cx="4155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** </a:t>
            </a:r>
            <a:r>
              <a:rPr lang="en-US" sz="2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0467" y="2563014"/>
            <a:ext cx="6958352" cy="55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🍕</a:t>
            </a:r>
            <a:r>
              <a:rPr lang="en-US" sz="20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🏷️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Category Performance: 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Highest revenue category:</a:t>
            </a:r>
            <a:r>
              <a:rPr lang="en-US" sz="200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Classic – ₹5.50M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0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Lowest revenue category: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Veggie – ₹4.84M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🍕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Least Performing Pizza (Revenue &amp; Quantity):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The Brie Carre Pizza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Quantity sold: 490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Revenue: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₹0.29M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📏 </a:t>
            </a:r>
            <a:r>
              <a:rPr lang="en-US" sz="2000" b="true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Lowest Performing Size: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Size: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XXL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Quantity: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    Revenue: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₹</a:t>
            </a:r>
            <a:r>
              <a:rPr lang="en-US" sz="200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0.30M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8507">
            <a:off x="7387792" y="580769"/>
            <a:ext cx="3850493" cy="1116643"/>
          </a:xfrm>
          <a:custGeom>
            <a:avLst/>
            <a:gdLst/>
            <a:ahLst/>
            <a:cxnLst/>
            <a:rect r="r" b="b" t="t" l="l"/>
            <a:pathLst>
              <a:path h="1116643" w="3850493">
                <a:moveTo>
                  <a:pt x="0" y="0"/>
                </a:moveTo>
                <a:lnTo>
                  <a:pt x="3850492" y="0"/>
                </a:lnTo>
                <a:lnTo>
                  <a:pt x="3850492" y="1116643"/>
                </a:lnTo>
                <a:lnTo>
                  <a:pt x="0" y="111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57489" y="834291"/>
            <a:ext cx="362858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172626">
            <a:off x="-5204539" y="743243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0166" y="4103226"/>
            <a:ext cx="12631827" cy="392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7"/>
              </a:lnSpc>
              <a:spcBef>
                <a:spcPct val="0"/>
              </a:spcBef>
            </a:pPr>
            <a:r>
              <a:rPr lang="en-US" sz="4491">
                <a:solidFill>
                  <a:srgbClr val="F7F5E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 transactional pizza sales data from a PIZZA shop using SQL to identify product trends, revenue analysis, and time-based patterns — helping the business improve offerings, pricing, and operations.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07053" y="927520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498823">
            <a:off x="14302409" y="784417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98823">
            <a:off x="16063803" y="62446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86987" y="204811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798595">
            <a:off x="-5729444" y="-1241356"/>
            <a:ext cx="10745938" cy="14030555"/>
          </a:xfrm>
          <a:custGeom>
            <a:avLst/>
            <a:gdLst/>
            <a:ahLst/>
            <a:cxnLst/>
            <a:rect r="r" b="b" t="t" l="l"/>
            <a:pathLst>
              <a:path h="14030555" w="10745938">
                <a:moveTo>
                  <a:pt x="0" y="0"/>
                </a:moveTo>
                <a:lnTo>
                  <a:pt x="10745938" y="0"/>
                </a:lnTo>
                <a:lnTo>
                  <a:pt x="10745938" y="14030555"/>
                </a:lnTo>
                <a:lnTo>
                  <a:pt x="0" y="14030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9122" t="0" r="-35442" b="-438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3558">
            <a:off x="10477696" y="8367576"/>
            <a:ext cx="1231190" cy="2074131"/>
          </a:xfrm>
          <a:custGeom>
            <a:avLst/>
            <a:gdLst/>
            <a:ahLst/>
            <a:cxnLst/>
            <a:rect r="r" b="b" t="t" l="l"/>
            <a:pathLst>
              <a:path h="2074131" w="1231190">
                <a:moveTo>
                  <a:pt x="0" y="0"/>
                </a:moveTo>
                <a:lnTo>
                  <a:pt x="1231190" y="0"/>
                </a:lnTo>
                <a:lnTo>
                  <a:pt x="1231190" y="2074132"/>
                </a:lnTo>
                <a:lnTo>
                  <a:pt x="0" y="207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18" r="0" b="-3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98823">
            <a:off x="12804379" y="1939364"/>
            <a:ext cx="1229102" cy="2071617"/>
          </a:xfrm>
          <a:custGeom>
            <a:avLst/>
            <a:gdLst/>
            <a:ahLst/>
            <a:cxnLst/>
            <a:rect r="r" b="b" t="t" l="l"/>
            <a:pathLst>
              <a:path h="2071617" w="1229102">
                <a:moveTo>
                  <a:pt x="0" y="0"/>
                </a:moveTo>
                <a:lnTo>
                  <a:pt x="1229101" y="0"/>
                </a:lnTo>
                <a:lnTo>
                  <a:pt x="1229101" y="2071617"/>
                </a:lnTo>
                <a:lnTo>
                  <a:pt x="0" y="207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92" r="0" b="-36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4878" y="2104128"/>
            <a:ext cx="15289673" cy="7326385"/>
            <a:chOff x="0" y="0"/>
            <a:chExt cx="4026910" cy="19295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26910" cy="1929583"/>
            </a:xfrm>
            <a:custGeom>
              <a:avLst/>
              <a:gdLst/>
              <a:ahLst/>
              <a:cxnLst/>
              <a:rect r="r" b="b" t="t" l="l"/>
              <a:pathLst>
                <a:path h="1929583" w="4026910">
                  <a:moveTo>
                    <a:pt x="14178" y="0"/>
                  </a:moveTo>
                  <a:lnTo>
                    <a:pt x="4012732" y="0"/>
                  </a:lnTo>
                  <a:cubicBezTo>
                    <a:pt x="4016492" y="0"/>
                    <a:pt x="4020098" y="1494"/>
                    <a:pt x="4022757" y="4153"/>
                  </a:cubicBezTo>
                  <a:cubicBezTo>
                    <a:pt x="4025416" y="6811"/>
                    <a:pt x="4026910" y="10418"/>
                    <a:pt x="4026910" y="14178"/>
                  </a:cubicBezTo>
                  <a:lnTo>
                    <a:pt x="4026910" y="1915405"/>
                  </a:lnTo>
                  <a:cubicBezTo>
                    <a:pt x="4026910" y="1919165"/>
                    <a:pt x="4025416" y="1922771"/>
                    <a:pt x="4022757" y="1925430"/>
                  </a:cubicBezTo>
                  <a:cubicBezTo>
                    <a:pt x="4020098" y="1928089"/>
                    <a:pt x="4016492" y="1929583"/>
                    <a:pt x="4012732" y="1929583"/>
                  </a:cubicBezTo>
                  <a:lnTo>
                    <a:pt x="14178" y="1929583"/>
                  </a:lnTo>
                  <a:cubicBezTo>
                    <a:pt x="10418" y="1929583"/>
                    <a:pt x="6811" y="1928089"/>
                    <a:pt x="4153" y="1925430"/>
                  </a:cubicBezTo>
                  <a:cubicBezTo>
                    <a:pt x="1494" y="1922771"/>
                    <a:pt x="0" y="1919165"/>
                    <a:pt x="0" y="1915405"/>
                  </a:cubicBezTo>
                  <a:lnTo>
                    <a:pt x="0" y="14178"/>
                  </a:lnTo>
                  <a:cubicBezTo>
                    <a:pt x="0" y="10418"/>
                    <a:pt x="1494" y="6811"/>
                    <a:pt x="4153" y="4153"/>
                  </a:cubicBezTo>
                  <a:cubicBezTo>
                    <a:pt x="6811" y="1494"/>
                    <a:pt x="10418" y="0"/>
                    <a:pt x="14178" y="0"/>
                  </a:cubicBezTo>
                  <a:close/>
                </a:path>
              </a:pathLst>
            </a:custGeom>
            <a:solidFill>
              <a:srgbClr val="F4F6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26910" cy="1967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3755670">
            <a:off x="935797" y="5552217"/>
            <a:ext cx="838162" cy="2074229"/>
          </a:xfrm>
          <a:custGeom>
            <a:avLst/>
            <a:gdLst/>
            <a:ahLst/>
            <a:cxnLst/>
            <a:rect r="r" b="b" t="t" l="l"/>
            <a:pathLst>
              <a:path h="2074229" w="838162">
                <a:moveTo>
                  <a:pt x="0" y="0"/>
                </a:moveTo>
                <a:lnTo>
                  <a:pt x="838162" y="0"/>
                </a:lnTo>
                <a:lnTo>
                  <a:pt x="838162" y="2074229"/>
                </a:lnTo>
                <a:lnTo>
                  <a:pt x="0" y="20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4" t="0" r="-1836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6097650" y="7066263"/>
            <a:ext cx="1200634" cy="1292691"/>
          </a:xfrm>
          <a:custGeom>
            <a:avLst/>
            <a:gdLst/>
            <a:ahLst/>
            <a:cxnLst/>
            <a:rect r="r" b="b" t="t" l="l"/>
            <a:pathLst>
              <a:path h="1292691" w="1200634">
                <a:moveTo>
                  <a:pt x="0" y="0"/>
                </a:moveTo>
                <a:lnTo>
                  <a:pt x="1200634" y="0"/>
                </a:lnTo>
                <a:lnTo>
                  <a:pt x="1200634" y="1292691"/>
                </a:lnTo>
                <a:lnTo>
                  <a:pt x="0" y="129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99" t="0" r="-369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7700">
            <a:off x="6701222" y="279820"/>
            <a:ext cx="4885556" cy="1416811"/>
          </a:xfrm>
          <a:custGeom>
            <a:avLst/>
            <a:gdLst/>
            <a:ahLst/>
            <a:cxnLst/>
            <a:rect r="r" b="b" t="t" l="l"/>
            <a:pathLst>
              <a:path h="1416811" w="4885556">
                <a:moveTo>
                  <a:pt x="0" y="0"/>
                </a:moveTo>
                <a:lnTo>
                  <a:pt x="4885556" y="0"/>
                </a:lnTo>
                <a:lnTo>
                  <a:pt x="4885556" y="1416811"/>
                </a:lnTo>
                <a:lnTo>
                  <a:pt x="0" y="141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84048" y="793180"/>
            <a:ext cx="53199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5689895" y="3914695"/>
          <a:ext cx="1667087" cy="3458156"/>
        </p:xfrm>
        <a:graphic>
          <a:graphicData uri="http://schemas.openxmlformats.org/drawingml/2006/table">
            <a:tbl>
              <a:tblPr/>
              <a:tblGrid>
                <a:gridCol w="1456078"/>
              </a:tblGrid>
              <a:tr h="614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b="true" sz="1432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PIZZAS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13"/>
                    </a:solidFill>
                  </a:tcPr>
                </a:tc>
              </a:tr>
              <a:tr h="736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Pizza_type_id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Size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Price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2074841" y="4977287"/>
          <a:ext cx="1678301" cy="3760503"/>
        </p:xfrm>
        <a:graphic>
          <a:graphicData uri="http://schemas.openxmlformats.org/drawingml/2006/table">
            <a:tbl>
              <a:tblPr/>
              <a:tblGrid>
                <a:gridCol w="1678301"/>
              </a:tblGrid>
              <a:tr h="7549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b="true" sz="1432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PIZZA_TYPES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13"/>
                    </a:solidFill>
                  </a:tcPr>
                </a:tc>
              </a:tr>
              <a:tr h="762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Pizza_type_id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Name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4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Category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4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Ingredients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2603927" y="4233092"/>
          <a:ext cx="1906085" cy="3012308"/>
        </p:xfrm>
        <a:graphic>
          <a:graphicData uri="http://schemas.openxmlformats.org/drawingml/2006/table">
            <a:tbl>
              <a:tblPr/>
              <a:tblGrid>
                <a:gridCol w="1906085"/>
              </a:tblGrid>
              <a:tr h="753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b="true" sz="1432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ORDERS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16B"/>
                    </a:solidFill>
                  </a:tcPr>
                </a:tc>
              </a:tr>
              <a:tr h="753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3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Order_date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3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Order_time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2798595">
            <a:off x="2483834" y="-1003948"/>
            <a:ext cx="14606935" cy="13787077"/>
          </a:xfrm>
          <a:custGeom>
            <a:avLst/>
            <a:gdLst/>
            <a:ahLst/>
            <a:cxnLst/>
            <a:rect r="r" b="b" t="t" l="l"/>
            <a:pathLst>
              <a:path h="13787077" w="14606935">
                <a:moveTo>
                  <a:pt x="0" y="0"/>
                </a:moveTo>
                <a:lnTo>
                  <a:pt x="14606935" y="0"/>
                </a:lnTo>
                <a:lnTo>
                  <a:pt x="14606935" y="13787077"/>
                </a:lnTo>
                <a:lnTo>
                  <a:pt x="0" y="13787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</a:blip>
            <a:stretch>
              <a:fillRect l="-22259" t="0" r="-25621" b="-4384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8474814" y="3914695"/>
          <a:ext cx="1965817" cy="3626870"/>
        </p:xfrm>
        <a:graphic>
          <a:graphicData uri="http://schemas.openxmlformats.org/drawingml/2006/table">
            <a:tbl>
              <a:tblPr/>
              <a:tblGrid>
                <a:gridCol w="1965817"/>
              </a:tblGrid>
              <a:tr h="758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1"/>
                        </a:lnSpc>
                        <a:defRPr/>
                      </a:pPr>
                      <a:r>
                        <a:rPr lang="en-US" b="true" sz="1472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ORDER_DETAILS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9FF"/>
                    </a:solidFill>
                  </a:tcPr>
                </a:tc>
              </a:tr>
              <a:tr h="7179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1"/>
                        </a:lnSpc>
                        <a:defRPr/>
                      </a:pPr>
                      <a:r>
                        <a:rPr lang="en-US" sz="147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Order_details_id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Quantity</a:t>
                      </a:r>
                      <a:endParaRPr lang="en-US" sz="1100"/>
                    </a:p>
                  </a:txBody>
                  <a:tcPr marL="123596" marR="123596" marT="123596" marB="123596" anchor="ctr">
                    <a:lnL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18" id="18"/>
          <p:cNvSpPr/>
          <p:nvPr/>
        </p:nvSpPr>
        <p:spPr>
          <a:xfrm flipH="true">
            <a:off x="3832593" y="5725628"/>
            <a:ext cx="1857302" cy="361776"/>
          </a:xfrm>
          <a:prstGeom prst="line">
            <a:avLst/>
          </a:prstGeom>
          <a:ln cap="flat" w="28575">
            <a:gradFill>
              <a:gsLst>
                <a:gs pos="0">
                  <a:srgbClr val="BA0818">
                    <a:alpha val="100000"/>
                  </a:srgbClr>
                </a:gs>
                <a:gs pos="100000">
                  <a:srgbClr val="830007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triangle" len="med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>
            <a:off x="7435902" y="5265663"/>
            <a:ext cx="1038912" cy="1427021"/>
          </a:xfrm>
          <a:prstGeom prst="line">
            <a:avLst/>
          </a:prstGeom>
          <a:ln cap="flat" w="28575">
            <a:gradFill>
              <a:gsLst>
                <a:gs pos="0">
                  <a:srgbClr val="BA0818">
                    <a:alpha val="100000"/>
                  </a:srgbClr>
                </a:gs>
                <a:gs pos="100000">
                  <a:srgbClr val="830007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oval" len="lg" w="lg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10533693" y="5439936"/>
            <a:ext cx="2070234" cy="374042"/>
          </a:xfrm>
          <a:prstGeom prst="line">
            <a:avLst/>
          </a:prstGeom>
          <a:ln cap="flat" w="28575">
            <a:gradFill>
              <a:gsLst>
                <a:gs pos="0">
                  <a:srgbClr val="BA0818">
                    <a:alpha val="100000"/>
                  </a:srgbClr>
                </a:gs>
                <a:gs pos="100000">
                  <a:srgbClr val="830007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oval" len="lg" w="lg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354878" y="2114554"/>
            <a:ext cx="6652484" cy="860618"/>
            <a:chOff x="0" y="0"/>
            <a:chExt cx="1752094" cy="2266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52094" cy="226665"/>
            </a:xfrm>
            <a:custGeom>
              <a:avLst/>
              <a:gdLst/>
              <a:ahLst/>
              <a:cxnLst/>
              <a:rect r="r" b="b" t="t" l="l"/>
              <a:pathLst>
                <a:path h="226665" w="1752094">
                  <a:moveTo>
                    <a:pt x="32585" y="0"/>
                  </a:moveTo>
                  <a:lnTo>
                    <a:pt x="1719509" y="0"/>
                  </a:lnTo>
                  <a:cubicBezTo>
                    <a:pt x="1728151" y="0"/>
                    <a:pt x="1736439" y="3433"/>
                    <a:pt x="1742550" y="9544"/>
                  </a:cubicBezTo>
                  <a:cubicBezTo>
                    <a:pt x="1748661" y="15655"/>
                    <a:pt x="1752094" y="23943"/>
                    <a:pt x="1752094" y="32585"/>
                  </a:cubicBezTo>
                  <a:lnTo>
                    <a:pt x="1752094" y="194079"/>
                  </a:lnTo>
                  <a:cubicBezTo>
                    <a:pt x="1752094" y="202722"/>
                    <a:pt x="1748661" y="211010"/>
                    <a:pt x="1742550" y="217121"/>
                  </a:cubicBezTo>
                  <a:cubicBezTo>
                    <a:pt x="1736439" y="223232"/>
                    <a:pt x="1728151" y="226665"/>
                    <a:pt x="1719509" y="226665"/>
                  </a:cubicBezTo>
                  <a:lnTo>
                    <a:pt x="32585" y="226665"/>
                  </a:lnTo>
                  <a:cubicBezTo>
                    <a:pt x="23943" y="226665"/>
                    <a:pt x="15655" y="223232"/>
                    <a:pt x="9544" y="217121"/>
                  </a:cubicBezTo>
                  <a:cubicBezTo>
                    <a:pt x="3433" y="211010"/>
                    <a:pt x="0" y="202722"/>
                    <a:pt x="0" y="194079"/>
                  </a:cubicBezTo>
                  <a:lnTo>
                    <a:pt x="0" y="32585"/>
                  </a:lnTo>
                  <a:cubicBezTo>
                    <a:pt x="0" y="23943"/>
                    <a:pt x="3433" y="15655"/>
                    <a:pt x="9544" y="9544"/>
                  </a:cubicBezTo>
                  <a:cubicBezTo>
                    <a:pt x="15655" y="3433"/>
                    <a:pt x="23943" y="0"/>
                    <a:pt x="32585" y="0"/>
                  </a:cubicBezTo>
                  <a:close/>
                </a:path>
              </a:pathLst>
            </a:custGeom>
            <a:solidFill>
              <a:srgbClr val="F4F6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52094" cy="264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79636" y="2318168"/>
            <a:ext cx="872007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SOURCES USED IN THIS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542" y="1934632"/>
            <a:ext cx="17802915" cy="7587926"/>
            <a:chOff x="0" y="0"/>
            <a:chExt cx="4688834" cy="1998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8834" cy="1998466"/>
            </a:xfrm>
            <a:custGeom>
              <a:avLst/>
              <a:gdLst/>
              <a:ahLst/>
              <a:cxnLst/>
              <a:rect r="r" b="b" t="t" l="l"/>
              <a:pathLst>
                <a:path h="1998466" w="4688834">
                  <a:moveTo>
                    <a:pt x="12176" y="0"/>
                  </a:moveTo>
                  <a:lnTo>
                    <a:pt x="4676657" y="0"/>
                  </a:lnTo>
                  <a:cubicBezTo>
                    <a:pt x="4683382" y="0"/>
                    <a:pt x="4688834" y="5452"/>
                    <a:pt x="4688834" y="12176"/>
                  </a:cubicBezTo>
                  <a:lnTo>
                    <a:pt x="4688834" y="1986290"/>
                  </a:lnTo>
                  <a:cubicBezTo>
                    <a:pt x="4688834" y="1993015"/>
                    <a:pt x="4683382" y="1998466"/>
                    <a:pt x="4676657" y="1998466"/>
                  </a:cubicBezTo>
                  <a:lnTo>
                    <a:pt x="12176" y="1998466"/>
                  </a:lnTo>
                  <a:cubicBezTo>
                    <a:pt x="5452" y="1998466"/>
                    <a:pt x="0" y="1993015"/>
                    <a:pt x="0" y="1986290"/>
                  </a:cubicBezTo>
                  <a:lnTo>
                    <a:pt x="0" y="12176"/>
                  </a:lnTo>
                  <a:cubicBezTo>
                    <a:pt x="0" y="5452"/>
                    <a:pt x="5452" y="0"/>
                    <a:pt x="1217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88834" cy="2036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7678881" y="760634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5210037" y="303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292394" y="23531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7700">
            <a:off x="6438869" y="421361"/>
            <a:ext cx="4999129" cy="1449747"/>
          </a:xfrm>
          <a:custGeom>
            <a:avLst/>
            <a:gdLst/>
            <a:ahLst/>
            <a:cxnLst/>
            <a:rect r="r" b="b" t="t" l="l"/>
            <a:pathLst>
              <a:path h="1449747" w="4999129">
                <a:moveTo>
                  <a:pt x="0" y="0"/>
                </a:moveTo>
                <a:lnTo>
                  <a:pt x="4999129" y="0"/>
                </a:lnTo>
                <a:lnTo>
                  <a:pt x="4999129" y="1449747"/>
                </a:lnTo>
                <a:lnTo>
                  <a:pt x="0" y="14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65054" y="825083"/>
            <a:ext cx="60470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AREAS OF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2702" y="2130040"/>
            <a:ext cx="8124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7296" y="2174223"/>
            <a:ext cx="812462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2702" y="5818450"/>
            <a:ext cx="8124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 BASED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7296" y="5548821"/>
            <a:ext cx="8124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LEVEL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4086" y="2384089"/>
            <a:ext cx="6559891" cy="318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119" indent="-272559" lvl="1">
              <a:lnSpc>
                <a:spcPts val="5049"/>
              </a:lnSpc>
              <a:buFont typeface="Arial"/>
              <a:buChar char="•"/>
            </a:pPr>
            <a:r>
              <a:rPr lang="en-US" sz="2524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Total Orders</a:t>
            </a:r>
          </a:p>
          <a:p>
            <a:pPr algn="l" marL="545119" indent="-272559" lvl="1">
              <a:lnSpc>
                <a:spcPts val="5049"/>
              </a:lnSpc>
              <a:buFont typeface="Arial"/>
              <a:buChar char="•"/>
            </a:pPr>
            <a:r>
              <a:rPr lang="en-US" sz="2524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Total Quantity Sold</a:t>
            </a:r>
          </a:p>
          <a:p>
            <a:pPr algn="l" marL="545119" indent="-272559" lvl="1">
              <a:lnSpc>
                <a:spcPts val="5049"/>
              </a:lnSpc>
              <a:buFont typeface="Arial"/>
              <a:buChar char="•"/>
            </a:pPr>
            <a:r>
              <a:rPr lang="en-US" sz="2524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Total Revenue</a:t>
            </a:r>
          </a:p>
          <a:p>
            <a:pPr algn="l" marL="545119" indent="-272559" lvl="1">
              <a:lnSpc>
                <a:spcPts val="5049"/>
              </a:lnSpc>
              <a:buFont typeface="Arial"/>
              <a:buChar char="•"/>
            </a:pPr>
            <a:r>
              <a:rPr lang="en-US" sz="2524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Highest &amp; Lowest Pizza Price</a:t>
            </a:r>
          </a:p>
          <a:p>
            <a:pPr algn="l" marL="545119" indent="-272559" lvl="1">
              <a:lnSpc>
                <a:spcPts val="5049"/>
              </a:lnSpc>
              <a:buFont typeface="Arial"/>
              <a:buChar char="•"/>
            </a:pPr>
            <a:r>
              <a:rPr lang="en-US" sz="2524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Highest Order Value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90145" y="3044814"/>
            <a:ext cx="7264700" cy="187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Average Revenue per Order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Average Order Value by Category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Revenue % Contribution by Category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5835" y="6168733"/>
            <a:ext cx="6768142" cy="249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Monthly Sales &amp; Growth Rate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Highest/Lowest Revenue Month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Day-wise Sales Patterns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Time Slot Analysis (hour-wise)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45116" y="5775798"/>
            <a:ext cx="6554759" cy="375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Pizza Sales by Category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Size-Wise Sales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Most Selling Pizzas per Month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Top  Pizzas by Category</a:t>
            </a:r>
          </a:p>
          <a:p>
            <a:pPr algn="just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Pizza Type Performance</a:t>
            </a:r>
          </a:p>
          <a:p>
            <a:pPr algn="just"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98595">
            <a:off x="2340055" y="-1387285"/>
            <a:ext cx="14748871" cy="13921046"/>
          </a:xfrm>
          <a:custGeom>
            <a:avLst/>
            <a:gdLst/>
            <a:ahLst/>
            <a:cxnLst/>
            <a:rect r="r" b="b" t="t" l="l"/>
            <a:pathLst>
              <a:path h="13921046" w="14748871">
                <a:moveTo>
                  <a:pt x="0" y="0"/>
                </a:moveTo>
                <a:lnTo>
                  <a:pt x="14748871" y="0"/>
                </a:lnTo>
                <a:lnTo>
                  <a:pt x="14748871" y="13921045"/>
                </a:lnTo>
                <a:lnTo>
                  <a:pt x="0" y="1392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-22259" t="0" r="-25621" b="-43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8595">
            <a:off x="2369295" y="-12338670"/>
            <a:ext cx="14748871" cy="13921046"/>
          </a:xfrm>
          <a:custGeom>
            <a:avLst/>
            <a:gdLst/>
            <a:ahLst/>
            <a:cxnLst/>
            <a:rect r="r" b="b" t="t" l="l"/>
            <a:pathLst>
              <a:path h="13921046" w="14748871">
                <a:moveTo>
                  <a:pt x="0" y="0"/>
                </a:moveTo>
                <a:lnTo>
                  <a:pt x="14748871" y="0"/>
                </a:lnTo>
                <a:lnTo>
                  <a:pt x="14748871" y="13921045"/>
                </a:lnTo>
                <a:lnTo>
                  <a:pt x="0" y="1392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-22259" t="0" r="-25621" b="-438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7718" y="3030714"/>
            <a:ext cx="16047637" cy="5950737"/>
            <a:chOff x="0" y="0"/>
            <a:chExt cx="4226538" cy="1567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26538" cy="1567272"/>
            </a:xfrm>
            <a:custGeom>
              <a:avLst/>
              <a:gdLst/>
              <a:ahLst/>
              <a:cxnLst/>
              <a:rect r="r" b="b" t="t" l="l"/>
              <a:pathLst>
                <a:path h="1567272" w="4226538">
                  <a:moveTo>
                    <a:pt x="27499" y="0"/>
                  </a:moveTo>
                  <a:lnTo>
                    <a:pt x="4199039" y="0"/>
                  </a:lnTo>
                  <a:cubicBezTo>
                    <a:pt x="4206332" y="0"/>
                    <a:pt x="4213327" y="2897"/>
                    <a:pt x="4218484" y="8054"/>
                  </a:cubicBezTo>
                  <a:cubicBezTo>
                    <a:pt x="4223641" y="13211"/>
                    <a:pt x="4226538" y="20206"/>
                    <a:pt x="4226538" y="27499"/>
                  </a:cubicBezTo>
                  <a:lnTo>
                    <a:pt x="4226538" y="1539774"/>
                  </a:lnTo>
                  <a:cubicBezTo>
                    <a:pt x="4226538" y="1554961"/>
                    <a:pt x="4214226" y="1567272"/>
                    <a:pt x="4199039" y="1567272"/>
                  </a:cubicBezTo>
                  <a:lnTo>
                    <a:pt x="27499" y="1567272"/>
                  </a:lnTo>
                  <a:cubicBezTo>
                    <a:pt x="12312" y="1567272"/>
                    <a:pt x="0" y="1554961"/>
                    <a:pt x="0" y="1539774"/>
                  </a:cubicBezTo>
                  <a:lnTo>
                    <a:pt x="0" y="27499"/>
                  </a:lnTo>
                  <a:cubicBezTo>
                    <a:pt x="0" y="20206"/>
                    <a:pt x="2897" y="13211"/>
                    <a:pt x="8054" y="8054"/>
                  </a:cubicBezTo>
                  <a:cubicBezTo>
                    <a:pt x="13211" y="2897"/>
                    <a:pt x="20206" y="0"/>
                    <a:pt x="27499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26538" cy="160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063558">
            <a:off x="10491285" y="86545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98823">
            <a:off x="13938510" y="172028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755670">
            <a:off x="276419" y="4476990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40872" y="15823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7700">
            <a:off x="7506311" y="530391"/>
            <a:ext cx="3747592" cy="1086802"/>
          </a:xfrm>
          <a:custGeom>
            <a:avLst/>
            <a:gdLst/>
            <a:ahLst/>
            <a:cxnLst/>
            <a:rect r="r" b="b" t="t" l="l"/>
            <a:pathLst>
              <a:path h="1086802" w="3747592">
                <a:moveTo>
                  <a:pt x="0" y="0"/>
                </a:moveTo>
                <a:lnTo>
                  <a:pt x="3747591" y="0"/>
                </a:lnTo>
                <a:lnTo>
                  <a:pt x="3747591" y="1086801"/>
                </a:lnTo>
                <a:lnTo>
                  <a:pt x="0" y="1086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89729" y="3622983"/>
            <a:ext cx="4077425" cy="1201203"/>
            <a:chOff x="0" y="0"/>
            <a:chExt cx="1073890" cy="3163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3890" cy="316366"/>
            </a:xfrm>
            <a:custGeom>
              <a:avLst/>
              <a:gdLst/>
              <a:ahLst/>
              <a:cxnLst/>
              <a:rect r="r" b="b" t="t" l="l"/>
              <a:pathLst>
                <a:path h="316366" w="1073890">
                  <a:moveTo>
                    <a:pt x="96835" y="0"/>
                  </a:moveTo>
                  <a:lnTo>
                    <a:pt x="977055" y="0"/>
                  </a:lnTo>
                  <a:cubicBezTo>
                    <a:pt x="1002737" y="0"/>
                    <a:pt x="1027367" y="10202"/>
                    <a:pt x="1045527" y="28362"/>
                  </a:cubicBezTo>
                  <a:cubicBezTo>
                    <a:pt x="1063687" y="46522"/>
                    <a:pt x="1073890" y="71153"/>
                    <a:pt x="1073890" y="96835"/>
                  </a:cubicBezTo>
                  <a:lnTo>
                    <a:pt x="1073890" y="219531"/>
                  </a:lnTo>
                  <a:cubicBezTo>
                    <a:pt x="1073890" y="273012"/>
                    <a:pt x="1030535" y="316366"/>
                    <a:pt x="977055" y="316366"/>
                  </a:cubicBezTo>
                  <a:lnTo>
                    <a:pt x="96835" y="316366"/>
                  </a:lnTo>
                  <a:cubicBezTo>
                    <a:pt x="43355" y="316366"/>
                    <a:pt x="0" y="273012"/>
                    <a:pt x="0" y="219531"/>
                  </a:cubicBezTo>
                  <a:lnTo>
                    <a:pt x="0" y="96835"/>
                  </a:lnTo>
                  <a:cubicBezTo>
                    <a:pt x="0" y="43355"/>
                    <a:pt x="43355" y="0"/>
                    <a:pt x="96835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073890" cy="278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81906" y="3667986"/>
            <a:ext cx="4428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TOTAL PIZZAS SOLD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111775" y="4098261"/>
            <a:ext cx="626216" cy="588191"/>
          </a:xfrm>
          <a:custGeom>
            <a:avLst/>
            <a:gdLst/>
            <a:ahLst/>
            <a:cxnLst/>
            <a:rect r="r" b="b" t="t" l="l"/>
            <a:pathLst>
              <a:path h="588191" w="626216">
                <a:moveTo>
                  <a:pt x="0" y="0"/>
                </a:moveTo>
                <a:lnTo>
                  <a:pt x="626216" y="0"/>
                </a:lnTo>
                <a:lnTo>
                  <a:pt x="626216" y="588192"/>
                </a:lnTo>
                <a:lnTo>
                  <a:pt x="0" y="588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616" b="-979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75337" y="4271236"/>
            <a:ext cx="29495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24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49574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641228" y="5573238"/>
            <a:ext cx="4745881" cy="1479650"/>
            <a:chOff x="0" y="0"/>
            <a:chExt cx="1249944" cy="3897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9944" cy="389702"/>
            </a:xfrm>
            <a:custGeom>
              <a:avLst/>
              <a:gdLst/>
              <a:ahLst/>
              <a:cxnLst/>
              <a:rect r="r" b="b" t="t" l="l"/>
              <a:pathLst>
                <a:path h="389702" w="1249944">
                  <a:moveTo>
                    <a:pt x="83196" y="0"/>
                  </a:moveTo>
                  <a:lnTo>
                    <a:pt x="1166748" y="0"/>
                  </a:lnTo>
                  <a:cubicBezTo>
                    <a:pt x="1188813" y="0"/>
                    <a:pt x="1209974" y="8765"/>
                    <a:pt x="1225576" y="24368"/>
                  </a:cubicBezTo>
                  <a:cubicBezTo>
                    <a:pt x="1241179" y="39970"/>
                    <a:pt x="1249944" y="61131"/>
                    <a:pt x="1249944" y="83196"/>
                  </a:cubicBezTo>
                  <a:lnTo>
                    <a:pt x="1249944" y="306506"/>
                  </a:lnTo>
                  <a:cubicBezTo>
                    <a:pt x="1249944" y="352454"/>
                    <a:pt x="1212696" y="389702"/>
                    <a:pt x="1166748" y="389702"/>
                  </a:cubicBezTo>
                  <a:lnTo>
                    <a:pt x="83196" y="389702"/>
                  </a:lnTo>
                  <a:cubicBezTo>
                    <a:pt x="37248" y="389702"/>
                    <a:pt x="0" y="352454"/>
                    <a:pt x="0" y="306506"/>
                  </a:cubicBezTo>
                  <a:lnTo>
                    <a:pt x="0" y="83196"/>
                  </a:lnTo>
                  <a:cubicBezTo>
                    <a:pt x="0" y="61131"/>
                    <a:pt x="8765" y="39970"/>
                    <a:pt x="24368" y="24368"/>
                  </a:cubicBezTo>
                  <a:cubicBezTo>
                    <a:pt x="39970" y="8765"/>
                    <a:pt x="61131" y="0"/>
                    <a:pt x="83196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249944" cy="351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938467" y="5728727"/>
            <a:ext cx="38857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LEAST ORDER VALUE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42545" y="6213441"/>
            <a:ext cx="16290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124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₹243.75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921969" y="7363752"/>
            <a:ext cx="4083314" cy="1340764"/>
            <a:chOff x="0" y="0"/>
            <a:chExt cx="1075441" cy="3531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5441" cy="353123"/>
            </a:xfrm>
            <a:custGeom>
              <a:avLst/>
              <a:gdLst/>
              <a:ahLst/>
              <a:cxnLst/>
              <a:rect r="r" b="b" t="t" l="l"/>
              <a:pathLst>
                <a:path h="353123" w="1075441">
                  <a:moveTo>
                    <a:pt x="96695" y="0"/>
                  </a:moveTo>
                  <a:lnTo>
                    <a:pt x="978745" y="0"/>
                  </a:lnTo>
                  <a:cubicBezTo>
                    <a:pt x="1004390" y="0"/>
                    <a:pt x="1028985" y="10188"/>
                    <a:pt x="1047119" y="28321"/>
                  </a:cubicBezTo>
                  <a:cubicBezTo>
                    <a:pt x="1065253" y="46455"/>
                    <a:pt x="1075441" y="71050"/>
                    <a:pt x="1075441" y="96695"/>
                  </a:cubicBezTo>
                  <a:lnTo>
                    <a:pt x="1075441" y="256428"/>
                  </a:lnTo>
                  <a:cubicBezTo>
                    <a:pt x="1075441" y="309831"/>
                    <a:pt x="1032149" y="353123"/>
                    <a:pt x="978745" y="353123"/>
                  </a:cubicBezTo>
                  <a:lnTo>
                    <a:pt x="96695" y="353123"/>
                  </a:lnTo>
                  <a:cubicBezTo>
                    <a:pt x="43292" y="353123"/>
                    <a:pt x="0" y="309831"/>
                    <a:pt x="0" y="256428"/>
                  </a:cubicBezTo>
                  <a:lnTo>
                    <a:pt x="0" y="96695"/>
                  </a:lnTo>
                  <a:cubicBezTo>
                    <a:pt x="0" y="43292"/>
                    <a:pt x="43292" y="0"/>
                    <a:pt x="96695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38100"/>
              <a:ext cx="1075441" cy="315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688931" y="7608684"/>
            <a:ext cx="4428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HIGHEST PIZZA PRICE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61254" y="8072603"/>
            <a:ext cx="236495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-135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₹898.75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557070" y="7384681"/>
            <a:ext cx="3430162" cy="1343957"/>
            <a:chOff x="0" y="0"/>
            <a:chExt cx="926321" cy="3629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26321" cy="362938"/>
            </a:xfrm>
            <a:custGeom>
              <a:avLst/>
              <a:gdLst/>
              <a:ahLst/>
              <a:cxnLst/>
              <a:rect r="r" b="b" t="t" l="l"/>
              <a:pathLst>
                <a:path h="362938" w="926321">
                  <a:moveTo>
                    <a:pt x="115108" y="0"/>
                  </a:moveTo>
                  <a:lnTo>
                    <a:pt x="811214" y="0"/>
                  </a:lnTo>
                  <a:cubicBezTo>
                    <a:pt x="841742" y="0"/>
                    <a:pt x="871020" y="12127"/>
                    <a:pt x="892607" y="33714"/>
                  </a:cubicBezTo>
                  <a:cubicBezTo>
                    <a:pt x="914194" y="55301"/>
                    <a:pt x="926321" y="84579"/>
                    <a:pt x="926321" y="115108"/>
                  </a:cubicBezTo>
                  <a:lnTo>
                    <a:pt x="926321" y="247830"/>
                  </a:lnTo>
                  <a:cubicBezTo>
                    <a:pt x="926321" y="311402"/>
                    <a:pt x="874786" y="362938"/>
                    <a:pt x="811214" y="362938"/>
                  </a:cubicBezTo>
                  <a:lnTo>
                    <a:pt x="115108" y="362938"/>
                  </a:lnTo>
                  <a:cubicBezTo>
                    <a:pt x="51535" y="362938"/>
                    <a:pt x="0" y="311402"/>
                    <a:pt x="0" y="247830"/>
                  </a:cubicBezTo>
                  <a:lnTo>
                    <a:pt x="0" y="115108"/>
                  </a:lnTo>
                  <a:cubicBezTo>
                    <a:pt x="0" y="51535"/>
                    <a:pt x="51535" y="0"/>
                    <a:pt x="115108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926321" cy="324838"/>
            </a:xfrm>
            <a:prstGeom prst="rect">
              <a:avLst/>
            </a:prstGeom>
          </p:spPr>
          <p:txBody>
            <a:bodyPr anchor="ctr" rtlCol="false" tIns="49544" lIns="49544" bIns="49544" rIns="49544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243650" y="7612511"/>
            <a:ext cx="4057002" cy="33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LEAST PIZZA PRICE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68198" y="8089260"/>
            <a:ext cx="2507445" cy="4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2738" spc="-136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₹243.75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447303" y="3582336"/>
            <a:ext cx="3112704" cy="1282497"/>
            <a:chOff x="0" y="0"/>
            <a:chExt cx="819807" cy="33777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9807" cy="337777"/>
            </a:xfrm>
            <a:custGeom>
              <a:avLst/>
              <a:gdLst/>
              <a:ahLst/>
              <a:cxnLst/>
              <a:rect r="r" b="b" t="t" l="l"/>
              <a:pathLst>
                <a:path h="337777" w="819807">
                  <a:moveTo>
                    <a:pt x="126847" y="0"/>
                  </a:moveTo>
                  <a:lnTo>
                    <a:pt x="692959" y="0"/>
                  </a:lnTo>
                  <a:cubicBezTo>
                    <a:pt x="726601" y="0"/>
                    <a:pt x="758866" y="13364"/>
                    <a:pt x="782654" y="37153"/>
                  </a:cubicBezTo>
                  <a:cubicBezTo>
                    <a:pt x="806443" y="60941"/>
                    <a:pt x="819807" y="93205"/>
                    <a:pt x="819807" y="126847"/>
                  </a:cubicBezTo>
                  <a:lnTo>
                    <a:pt x="819807" y="210930"/>
                  </a:lnTo>
                  <a:cubicBezTo>
                    <a:pt x="819807" y="244572"/>
                    <a:pt x="806443" y="276836"/>
                    <a:pt x="782654" y="300624"/>
                  </a:cubicBezTo>
                  <a:cubicBezTo>
                    <a:pt x="758866" y="324413"/>
                    <a:pt x="726601" y="337777"/>
                    <a:pt x="692959" y="337777"/>
                  </a:cubicBezTo>
                  <a:lnTo>
                    <a:pt x="126847" y="337777"/>
                  </a:lnTo>
                  <a:cubicBezTo>
                    <a:pt x="93205" y="337777"/>
                    <a:pt x="60941" y="324413"/>
                    <a:pt x="37153" y="300624"/>
                  </a:cubicBezTo>
                  <a:cubicBezTo>
                    <a:pt x="13364" y="276836"/>
                    <a:pt x="0" y="244572"/>
                    <a:pt x="0" y="210930"/>
                  </a:cubicBezTo>
                  <a:lnTo>
                    <a:pt x="0" y="126847"/>
                  </a:lnTo>
                  <a:cubicBezTo>
                    <a:pt x="0" y="93205"/>
                    <a:pt x="13364" y="60941"/>
                    <a:pt x="37153" y="37153"/>
                  </a:cubicBezTo>
                  <a:cubicBezTo>
                    <a:pt x="60941" y="13364"/>
                    <a:pt x="93205" y="0"/>
                    <a:pt x="126847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38100"/>
              <a:ext cx="819807" cy="299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299496" y="3622983"/>
            <a:ext cx="3197870" cy="1264720"/>
            <a:chOff x="0" y="0"/>
            <a:chExt cx="842237" cy="33309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42237" cy="333095"/>
            </a:xfrm>
            <a:custGeom>
              <a:avLst/>
              <a:gdLst/>
              <a:ahLst/>
              <a:cxnLst/>
              <a:rect r="r" b="b" t="t" l="l"/>
              <a:pathLst>
                <a:path h="333095" w="842237">
                  <a:moveTo>
                    <a:pt x="123469" y="0"/>
                  </a:moveTo>
                  <a:lnTo>
                    <a:pt x="718768" y="0"/>
                  </a:lnTo>
                  <a:cubicBezTo>
                    <a:pt x="786958" y="0"/>
                    <a:pt x="842237" y="55279"/>
                    <a:pt x="842237" y="123469"/>
                  </a:cubicBezTo>
                  <a:lnTo>
                    <a:pt x="842237" y="209626"/>
                  </a:lnTo>
                  <a:cubicBezTo>
                    <a:pt x="842237" y="277816"/>
                    <a:pt x="786958" y="333095"/>
                    <a:pt x="718768" y="333095"/>
                  </a:cubicBezTo>
                  <a:lnTo>
                    <a:pt x="123469" y="333095"/>
                  </a:lnTo>
                  <a:cubicBezTo>
                    <a:pt x="90723" y="333095"/>
                    <a:pt x="59318" y="320087"/>
                    <a:pt x="36163" y="296932"/>
                  </a:cubicBezTo>
                  <a:cubicBezTo>
                    <a:pt x="13008" y="273777"/>
                    <a:pt x="0" y="242372"/>
                    <a:pt x="0" y="209626"/>
                  </a:cubicBezTo>
                  <a:lnTo>
                    <a:pt x="0" y="123469"/>
                  </a:lnTo>
                  <a:cubicBezTo>
                    <a:pt x="0" y="55279"/>
                    <a:pt x="55279" y="0"/>
                    <a:pt x="123469" y="0"/>
                  </a:cubicBezTo>
                  <a:close/>
                </a:path>
              </a:pathLst>
            </a:custGeom>
            <a:solidFill>
              <a:srgbClr val="F1898C">
                <a:alpha val="48627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38100"/>
              <a:ext cx="842237" cy="294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171990" y="3749011"/>
            <a:ext cx="319598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TOTAL ORDERS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731867" y="4208932"/>
            <a:ext cx="20796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24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21350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47303" y="3749011"/>
            <a:ext cx="31492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TOTAL REVENUE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873865" y="4316144"/>
            <a:ext cx="18465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124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₹20.45 M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5425424" y="4168048"/>
            <a:ext cx="961050" cy="639098"/>
          </a:xfrm>
          <a:custGeom>
            <a:avLst/>
            <a:gdLst/>
            <a:ahLst/>
            <a:cxnLst/>
            <a:rect r="r" b="b" t="t" l="l"/>
            <a:pathLst>
              <a:path h="639098" w="961050">
                <a:moveTo>
                  <a:pt x="0" y="0"/>
                </a:moveTo>
                <a:lnTo>
                  <a:pt x="961050" y="0"/>
                </a:lnTo>
                <a:lnTo>
                  <a:pt x="961050" y="639098"/>
                </a:lnTo>
                <a:lnTo>
                  <a:pt x="0" y="639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3002081" y="5543473"/>
            <a:ext cx="5559173" cy="1509414"/>
            <a:chOff x="0" y="0"/>
            <a:chExt cx="1464144" cy="39754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464144" cy="397541"/>
            </a:xfrm>
            <a:custGeom>
              <a:avLst/>
              <a:gdLst/>
              <a:ahLst/>
              <a:cxnLst/>
              <a:rect r="r" b="b" t="t" l="l"/>
              <a:pathLst>
                <a:path h="397541" w="1464144">
                  <a:moveTo>
                    <a:pt x="71025" y="0"/>
                  </a:moveTo>
                  <a:lnTo>
                    <a:pt x="1393120" y="0"/>
                  </a:lnTo>
                  <a:cubicBezTo>
                    <a:pt x="1411957" y="0"/>
                    <a:pt x="1430022" y="7483"/>
                    <a:pt x="1443342" y="20803"/>
                  </a:cubicBezTo>
                  <a:cubicBezTo>
                    <a:pt x="1456661" y="34122"/>
                    <a:pt x="1464144" y="52188"/>
                    <a:pt x="1464144" y="71025"/>
                  </a:cubicBezTo>
                  <a:lnTo>
                    <a:pt x="1464144" y="326517"/>
                  </a:lnTo>
                  <a:cubicBezTo>
                    <a:pt x="1464144" y="345353"/>
                    <a:pt x="1456661" y="363419"/>
                    <a:pt x="1443342" y="376739"/>
                  </a:cubicBezTo>
                  <a:cubicBezTo>
                    <a:pt x="1430022" y="390058"/>
                    <a:pt x="1411957" y="397541"/>
                    <a:pt x="1393120" y="397541"/>
                  </a:cubicBezTo>
                  <a:lnTo>
                    <a:pt x="71025" y="397541"/>
                  </a:lnTo>
                  <a:cubicBezTo>
                    <a:pt x="31799" y="397541"/>
                    <a:pt x="0" y="365742"/>
                    <a:pt x="0" y="326517"/>
                  </a:cubicBezTo>
                  <a:lnTo>
                    <a:pt x="0" y="71025"/>
                  </a:lnTo>
                  <a:cubicBezTo>
                    <a:pt x="0" y="52188"/>
                    <a:pt x="7483" y="34122"/>
                    <a:pt x="20803" y="20803"/>
                  </a:cubicBezTo>
                  <a:cubicBezTo>
                    <a:pt x="34122" y="7483"/>
                    <a:pt x="52188" y="0"/>
                    <a:pt x="71025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38100"/>
              <a:ext cx="1464144" cy="359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2522751" y="5728727"/>
            <a:ext cx="642736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REVENUE PER ORDER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544529" y="6241030"/>
            <a:ext cx="182344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149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₹957.68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7347953" y="6077977"/>
            <a:ext cx="681956" cy="791821"/>
          </a:xfrm>
          <a:custGeom>
            <a:avLst/>
            <a:gdLst/>
            <a:ahLst/>
            <a:cxnLst/>
            <a:rect r="r" b="b" t="t" l="l"/>
            <a:pathLst>
              <a:path h="791821" w="681956">
                <a:moveTo>
                  <a:pt x="0" y="0"/>
                </a:moveTo>
                <a:lnTo>
                  <a:pt x="681955" y="0"/>
                </a:lnTo>
                <a:lnTo>
                  <a:pt x="681955" y="791821"/>
                </a:lnTo>
                <a:lnTo>
                  <a:pt x="0" y="7918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4581099" y="4149786"/>
            <a:ext cx="589665" cy="588191"/>
          </a:xfrm>
          <a:custGeom>
            <a:avLst/>
            <a:gdLst/>
            <a:ahLst/>
            <a:cxnLst/>
            <a:rect r="r" b="b" t="t" l="l"/>
            <a:pathLst>
              <a:path h="588191" w="589665">
                <a:moveTo>
                  <a:pt x="0" y="0"/>
                </a:moveTo>
                <a:lnTo>
                  <a:pt x="589665" y="0"/>
                </a:lnTo>
                <a:lnTo>
                  <a:pt x="589665" y="588192"/>
                </a:lnTo>
                <a:lnTo>
                  <a:pt x="0" y="588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2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5381480" y="7983042"/>
            <a:ext cx="594045" cy="676175"/>
          </a:xfrm>
          <a:custGeom>
            <a:avLst/>
            <a:gdLst/>
            <a:ahLst/>
            <a:cxnLst/>
            <a:rect r="r" b="b" t="t" l="l"/>
            <a:pathLst>
              <a:path h="676175" w="594045">
                <a:moveTo>
                  <a:pt x="0" y="0"/>
                </a:moveTo>
                <a:lnTo>
                  <a:pt x="594045" y="0"/>
                </a:lnTo>
                <a:lnTo>
                  <a:pt x="594045" y="676175"/>
                </a:lnTo>
                <a:lnTo>
                  <a:pt x="0" y="676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3044448" y="7457606"/>
            <a:ext cx="4092033" cy="1325245"/>
            <a:chOff x="0" y="0"/>
            <a:chExt cx="1101942" cy="35687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01942" cy="356875"/>
            </a:xfrm>
            <a:custGeom>
              <a:avLst/>
              <a:gdLst/>
              <a:ahLst/>
              <a:cxnLst/>
              <a:rect r="r" b="b" t="t" l="l"/>
              <a:pathLst>
                <a:path h="356875" w="1101942">
                  <a:moveTo>
                    <a:pt x="96489" y="0"/>
                  </a:moveTo>
                  <a:lnTo>
                    <a:pt x="1005453" y="0"/>
                  </a:lnTo>
                  <a:cubicBezTo>
                    <a:pt x="1058743" y="0"/>
                    <a:pt x="1101942" y="43200"/>
                    <a:pt x="1101942" y="96489"/>
                  </a:cubicBezTo>
                  <a:lnTo>
                    <a:pt x="1101942" y="260385"/>
                  </a:lnTo>
                  <a:cubicBezTo>
                    <a:pt x="1101942" y="313675"/>
                    <a:pt x="1058743" y="356875"/>
                    <a:pt x="1005453" y="356875"/>
                  </a:cubicBezTo>
                  <a:lnTo>
                    <a:pt x="96489" y="356875"/>
                  </a:lnTo>
                  <a:cubicBezTo>
                    <a:pt x="43200" y="356875"/>
                    <a:pt x="0" y="313675"/>
                    <a:pt x="0" y="260385"/>
                  </a:cubicBezTo>
                  <a:lnTo>
                    <a:pt x="0" y="96489"/>
                  </a:lnTo>
                  <a:cubicBezTo>
                    <a:pt x="0" y="43200"/>
                    <a:pt x="43200" y="0"/>
                    <a:pt x="96489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38100"/>
              <a:ext cx="1101942" cy="318775"/>
            </a:xfrm>
            <a:prstGeom prst="rect">
              <a:avLst/>
            </a:prstGeom>
          </p:spPr>
          <p:txBody>
            <a:bodyPr anchor="ctr" rtlCol="false" tIns="49684" lIns="49684" bIns="49684" rIns="49684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687869" y="7624835"/>
            <a:ext cx="4805190" cy="33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956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HIGHEST ORDER VALUE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629830" y="8150665"/>
            <a:ext cx="1629888" cy="4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  <a:spcBef>
                <a:spcPct val="0"/>
              </a:spcBef>
            </a:pPr>
            <a:r>
              <a:rPr lang="en-US" sz="2445" spc="-122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₹11105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3532400" y="6205882"/>
            <a:ext cx="739751" cy="712010"/>
          </a:xfrm>
          <a:custGeom>
            <a:avLst/>
            <a:gdLst/>
            <a:ahLst/>
            <a:cxnLst/>
            <a:rect r="r" b="b" t="t" l="l"/>
            <a:pathLst>
              <a:path h="712010" w="739751">
                <a:moveTo>
                  <a:pt x="0" y="0"/>
                </a:moveTo>
                <a:lnTo>
                  <a:pt x="739751" y="0"/>
                </a:lnTo>
                <a:lnTo>
                  <a:pt x="739751" y="712010"/>
                </a:lnTo>
                <a:lnTo>
                  <a:pt x="0" y="712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0938467" y="7957934"/>
            <a:ext cx="466078" cy="616301"/>
          </a:xfrm>
          <a:custGeom>
            <a:avLst/>
            <a:gdLst/>
            <a:ahLst/>
            <a:cxnLst/>
            <a:rect r="r" b="b" t="t" l="l"/>
            <a:pathLst>
              <a:path h="616301" w="466078">
                <a:moveTo>
                  <a:pt x="0" y="0"/>
                </a:moveTo>
                <a:lnTo>
                  <a:pt x="466078" y="0"/>
                </a:lnTo>
                <a:lnTo>
                  <a:pt x="466078" y="616301"/>
                </a:lnTo>
                <a:lnTo>
                  <a:pt x="0" y="6163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5527101" y="7957934"/>
            <a:ext cx="401644" cy="701283"/>
          </a:xfrm>
          <a:custGeom>
            <a:avLst/>
            <a:gdLst/>
            <a:ahLst/>
            <a:cxnLst/>
            <a:rect r="r" b="b" t="t" l="l"/>
            <a:pathLst>
              <a:path h="701283" w="401644">
                <a:moveTo>
                  <a:pt x="0" y="0"/>
                </a:moveTo>
                <a:lnTo>
                  <a:pt x="401644" y="0"/>
                </a:lnTo>
                <a:lnTo>
                  <a:pt x="401644" y="701283"/>
                </a:lnTo>
                <a:lnTo>
                  <a:pt x="0" y="7012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6386474" y="830031"/>
            <a:ext cx="61705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KPIS</a:t>
            </a:r>
          </a:p>
        </p:txBody>
      </p:sp>
      <p:sp>
        <p:nvSpPr>
          <p:cNvPr name="Freeform 63" id="63"/>
          <p:cNvSpPr/>
          <p:nvPr/>
        </p:nvSpPr>
        <p:spPr>
          <a:xfrm flipH="false" flipV="false" rot="2798595">
            <a:off x="2340055" y="12361524"/>
            <a:ext cx="14748871" cy="13921046"/>
          </a:xfrm>
          <a:custGeom>
            <a:avLst/>
            <a:gdLst/>
            <a:ahLst/>
            <a:cxnLst/>
            <a:rect r="r" b="b" t="t" l="l"/>
            <a:pathLst>
              <a:path h="13921046" w="14748871">
                <a:moveTo>
                  <a:pt x="0" y="0"/>
                </a:moveTo>
                <a:lnTo>
                  <a:pt x="14748871" y="0"/>
                </a:lnTo>
                <a:lnTo>
                  <a:pt x="14748871" y="13921046"/>
                </a:lnTo>
                <a:lnTo>
                  <a:pt x="0" y="1392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-22259" t="0" r="-25621" b="-438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55670">
            <a:off x="-304395" y="229734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15662"/>
            <a:ext cx="16812664" cy="7646254"/>
            <a:chOff x="0" y="0"/>
            <a:chExt cx="4428027" cy="2013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8027" cy="2013828"/>
            </a:xfrm>
            <a:custGeom>
              <a:avLst/>
              <a:gdLst/>
              <a:ahLst/>
              <a:cxnLst/>
              <a:rect r="r" b="b" t="t" l="l"/>
              <a:pathLst>
                <a:path h="2013828" w="4428027">
                  <a:moveTo>
                    <a:pt x="26247" y="0"/>
                  </a:moveTo>
                  <a:lnTo>
                    <a:pt x="4401779" y="0"/>
                  </a:lnTo>
                  <a:cubicBezTo>
                    <a:pt x="4416275" y="0"/>
                    <a:pt x="4428027" y="11751"/>
                    <a:pt x="4428027" y="26247"/>
                  </a:cubicBezTo>
                  <a:lnTo>
                    <a:pt x="4428027" y="1987581"/>
                  </a:lnTo>
                  <a:cubicBezTo>
                    <a:pt x="4428027" y="2002077"/>
                    <a:pt x="4416275" y="2013828"/>
                    <a:pt x="4401779" y="2013828"/>
                  </a:cubicBezTo>
                  <a:lnTo>
                    <a:pt x="26247" y="2013828"/>
                  </a:lnTo>
                  <a:cubicBezTo>
                    <a:pt x="11751" y="2013828"/>
                    <a:pt x="0" y="2002077"/>
                    <a:pt x="0" y="1987581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28027" cy="2051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7700">
            <a:off x="6929149" y="420263"/>
            <a:ext cx="4912720" cy="1424689"/>
          </a:xfrm>
          <a:custGeom>
            <a:avLst/>
            <a:gdLst/>
            <a:ahLst/>
            <a:cxnLst/>
            <a:rect r="r" b="b" t="t" l="l"/>
            <a:pathLst>
              <a:path h="1424689" w="4912720">
                <a:moveTo>
                  <a:pt x="0" y="0"/>
                </a:moveTo>
                <a:lnTo>
                  <a:pt x="4912721" y="0"/>
                </a:lnTo>
                <a:lnTo>
                  <a:pt x="4912721" y="1424688"/>
                </a:lnTo>
                <a:lnTo>
                  <a:pt x="0" y="142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4538" y="5739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55670">
            <a:off x="-304395" y="67725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85531">
            <a:off x="17124356" y="-33299"/>
            <a:ext cx="1720366" cy="1341727"/>
          </a:xfrm>
          <a:custGeom>
            <a:avLst/>
            <a:gdLst/>
            <a:ahLst/>
            <a:cxnLst/>
            <a:rect r="r" b="b" t="t" l="l"/>
            <a:pathLst>
              <a:path h="1341727" w="1720366">
                <a:moveTo>
                  <a:pt x="0" y="0"/>
                </a:moveTo>
                <a:lnTo>
                  <a:pt x="1720366" y="0"/>
                </a:lnTo>
                <a:lnTo>
                  <a:pt x="1720366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70" r="0" b="-1427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401322" y="2323087"/>
            <a:ext cx="5905557" cy="6935213"/>
            <a:chOff x="0" y="0"/>
            <a:chExt cx="1555373" cy="1826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55373" cy="1826558"/>
            </a:xfrm>
            <a:custGeom>
              <a:avLst/>
              <a:gdLst/>
              <a:ahLst/>
              <a:cxnLst/>
              <a:rect r="r" b="b" t="t" l="l"/>
              <a:pathLst>
                <a:path h="1826558" w="1555373">
                  <a:moveTo>
                    <a:pt x="22286" y="0"/>
                  </a:moveTo>
                  <a:lnTo>
                    <a:pt x="1533087" y="0"/>
                  </a:lnTo>
                  <a:cubicBezTo>
                    <a:pt x="1538997" y="0"/>
                    <a:pt x="1544666" y="2348"/>
                    <a:pt x="1548845" y="6527"/>
                  </a:cubicBezTo>
                  <a:cubicBezTo>
                    <a:pt x="1553025" y="10707"/>
                    <a:pt x="1555373" y="16376"/>
                    <a:pt x="1555373" y="22286"/>
                  </a:cubicBezTo>
                  <a:lnTo>
                    <a:pt x="1555373" y="1804272"/>
                  </a:lnTo>
                  <a:cubicBezTo>
                    <a:pt x="1555373" y="1816580"/>
                    <a:pt x="1545395" y="1826558"/>
                    <a:pt x="1533087" y="1826558"/>
                  </a:cubicBezTo>
                  <a:lnTo>
                    <a:pt x="22286" y="1826558"/>
                  </a:lnTo>
                  <a:cubicBezTo>
                    <a:pt x="9978" y="1826558"/>
                    <a:pt x="0" y="1816580"/>
                    <a:pt x="0" y="1804272"/>
                  </a:cubicBezTo>
                  <a:lnTo>
                    <a:pt x="0" y="22286"/>
                  </a:lnTo>
                  <a:cubicBezTo>
                    <a:pt x="0" y="16376"/>
                    <a:pt x="2348" y="10707"/>
                    <a:pt x="6527" y="6527"/>
                  </a:cubicBezTo>
                  <a:cubicBezTo>
                    <a:pt x="10707" y="2348"/>
                    <a:pt x="16376" y="0"/>
                    <a:pt x="22286" y="0"/>
                  </a:cubicBezTo>
                  <a:close/>
                </a:path>
              </a:pathLst>
            </a:custGeom>
            <a:solidFill>
              <a:srgbClr val="F1898C">
                <a:alpha val="5372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55373" cy="187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26637" y="949524"/>
            <a:ext cx="58347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CATEGORY ANALYSIS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8498823">
            <a:off x="13711511" y="5260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98960" y="2999947"/>
            <a:ext cx="9585793" cy="301068"/>
            <a:chOff x="0" y="0"/>
            <a:chExt cx="12781057" cy="40142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2930178" cy="43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6535" indent="-218268" lvl="1">
                <a:lnSpc>
                  <a:spcPts val="2830"/>
                </a:lnSpc>
                <a:buFont typeface="Arial"/>
                <a:buChar char="•"/>
              </a:pPr>
              <a:r>
                <a:rPr lang="en-US" sz="2021" spc="287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CLASSIC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336414" y="-38100"/>
              <a:ext cx="3028501" cy="43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6535" indent="-218268" lvl="1">
                <a:lnSpc>
                  <a:spcPts val="2830"/>
                </a:lnSpc>
                <a:buFont typeface="Arial"/>
                <a:buChar char="•"/>
              </a:pPr>
              <a:r>
                <a:rPr lang="en-US" sz="2021" spc="287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VEGGIE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444643" y="-38100"/>
              <a:ext cx="3336414" cy="43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6535" indent="-218268" lvl="1">
                <a:lnSpc>
                  <a:spcPts val="2830"/>
                </a:lnSpc>
                <a:buFont typeface="Arial"/>
                <a:buChar char="•"/>
              </a:pPr>
              <a:r>
                <a:rPr lang="en-US" sz="2021" spc="287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SUPREME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364915" y="-38100"/>
              <a:ext cx="2881017" cy="43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6535" indent="-218268" lvl="1">
                <a:lnSpc>
                  <a:spcPts val="2830"/>
                </a:lnSpc>
                <a:buFont typeface="Arial"/>
                <a:buChar char="•"/>
              </a:pPr>
              <a:r>
                <a:rPr lang="en-US" sz="2021" spc="287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CHICKENE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14444" y="8049889"/>
            <a:ext cx="935482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4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CLASSIC CATEGORY GENERATED THE HIGHEST REVENUE AND QUANTITY SOLD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2063558">
            <a:off x="10489283" y="879465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6363" y="2775960"/>
            <a:ext cx="7115476" cy="7259513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662056" y="2511710"/>
            <a:ext cx="381995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CATEGORY WISE REVENUE ANALYSIS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734298" y="3460398"/>
            <a:ext cx="8915117" cy="4475191"/>
            <a:chOff x="0" y="0"/>
            <a:chExt cx="2348014" cy="117865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48014" cy="1178651"/>
            </a:xfrm>
            <a:custGeom>
              <a:avLst/>
              <a:gdLst/>
              <a:ahLst/>
              <a:cxnLst/>
              <a:rect r="r" b="b" t="t" l="l"/>
              <a:pathLst>
                <a:path h="1178651" w="2348014">
                  <a:moveTo>
                    <a:pt x="14763" y="0"/>
                  </a:moveTo>
                  <a:lnTo>
                    <a:pt x="2333252" y="0"/>
                  </a:lnTo>
                  <a:cubicBezTo>
                    <a:pt x="2337167" y="0"/>
                    <a:pt x="2340922" y="1555"/>
                    <a:pt x="2343690" y="4324"/>
                  </a:cubicBezTo>
                  <a:cubicBezTo>
                    <a:pt x="2346459" y="7093"/>
                    <a:pt x="2348014" y="10848"/>
                    <a:pt x="2348014" y="14763"/>
                  </a:cubicBezTo>
                  <a:lnTo>
                    <a:pt x="2348014" y="1163888"/>
                  </a:lnTo>
                  <a:cubicBezTo>
                    <a:pt x="2348014" y="1167804"/>
                    <a:pt x="2346459" y="1171559"/>
                    <a:pt x="2343690" y="1174327"/>
                  </a:cubicBezTo>
                  <a:cubicBezTo>
                    <a:pt x="2340922" y="1177096"/>
                    <a:pt x="2337167" y="1178651"/>
                    <a:pt x="2333252" y="1178651"/>
                  </a:cubicBezTo>
                  <a:lnTo>
                    <a:pt x="14763" y="1178651"/>
                  </a:lnTo>
                  <a:cubicBezTo>
                    <a:pt x="10848" y="1178651"/>
                    <a:pt x="7093" y="1177096"/>
                    <a:pt x="4324" y="1174327"/>
                  </a:cubicBezTo>
                  <a:cubicBezTo>
                    <a:pt x="1555" y="1171559"/>
                    <a:pt x="0" y="1167804"/>
                    <a:pt x="0" y="1163888"/>
                  </a:cubicBezTo>
                  <a:lnTo>
                    <a:pt x="0" y="14763"/>
                  </a:lnTo>
                  <a:cubicBezTo>
                    <a:pt x="0" y="10848"/>
                    <a:pt x="1555" y="7093"/>
                    <a:pt x="4324" y="4324"/>
                  </a:cubicBezTo>
                  <a:cubicBezTo>
                    <a:pt x="7093" y="1555"/>
                    <a:pt x="10848" y="0"/>
                    <a:pt x="14763" y="0"/>
                  </a:cubicBezTo>
                  <a:close/>
                </a:path>
              </a:pathLst>
            </a:custGeom>
            <a:solidFill>
              <a:srgbClr val="F1898C">
                <a:alpha val="53725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348014" cy="1226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7473" y="3280514"/>
            <a:ext cx="9621880" cy="5671596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153724" y="3733087"/>
            <a:ext cx="80469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BEST SELLING PIZZA BY CATEGORY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84538" y="2284987"/>
            <a:ext cx="9767751" cy="38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PIZZA SHOP OFFERS FOUR CATEGORIES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02433" y="8993773"/>
            <a:ext cx="80469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4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 REVENUE VALUES IN RUPEES ₹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4830" y="2066034"/>
            <a:ext cx="17199709" cy="7646254"/>
            <a:chOff x="0" y="0"/>
            <a:chExt cx="4529965" cy="2013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9965" cy="2013828"/>
            </a:xfrm>
            <a:custGeom>
              <a:avLst/>
              <a:gdLst/>
              <a:ahLst/>
              <a:cxnLst/>
              <a:rect r="r" b="b" t="t" l="l"/>
              <a:pathLst>
                <a:path h="2013828" w="4529965">
                  <a:moveTo>
                    <a:pt x="25657" y="0"/>
                  </a:moveTo>
                  <a:lnTo>
                    <a:pt x="4504308" y="0"/>
                  </a:lnTo>
                  <a:cubicBezTo>
                    <a:pt x="4511112" y="0"/>
                    <a:pt x="4517638" y="2703"/>
                    <a:pt x="4522450" y="7515"/>
                  </a:cubicBezTo>
                  <a:cubicBezTo>
                    <a:pt x="4527262" y="12326"/>
                    <a:pt x="4529965" y="18852"/>
                    <a:pt x="4529965" y="25657"/>
                  </a:cubicBezTo>
                  <a:lnTo>
                    <a:pt x="4529965" y="1988171"/>
                  </a:lnTo>
                  <a:cubicBezTo>
                    <a:pt x="4529965" y="1994976"/>
                    <a:pt x="4527262" y="2001502"/>
                    <a:pt x="4522450" y="2006314"/>
                  </a:cubicBezTo>
                  <a:cubicBezTo>
                    <a:pt x="4517638" y="2011125"/>
                    <a:pt x="4511112" y="2013828"/>
                    <a:pt x="4504308" y="2013828"/>
                  </a:cubicBezTo>
                  <a:lnTo>
                    <a:pt x="25657" y="2013828"/>
                  </a:lnTo>
                  <a:cubicBezTo>
                    <a:pt x="18852" y="2013828"/>
                    <a:pt x="12326" y="2011125"/>
                    <a:pt x="7515" y="2006314"/>
                  </a:cubicBezTo>
                  <a:cubicBezTo>
                    <a:pt x="2703" y="2001502"/>
                    <a:pt x="0" y="1994976"/>
                    <a:pt x="0" y="1988171"/>
                  </a:cubicBezTo>
                  <a:lnTo>
                    <a:pt x="0" y="25657"/>
                  </a:lnTo>
                  <a:cubicBezTo>
                    <a:pt x="0" y="18852"/>
                    <a:pt x="2703" y="12326"/>
                    <a:pt x="7515" y="7515"/>
                  </a:cubicBezTo>
                  <a:cubicBezTo>
                    <a:pt x="12326" y="2703"/>
                    <a:pt x="18852" y="0"/>
                    <a:pt x="25657" y="0"/>
                  </a:cubicBezTo>
                  <a:close/>
                </a:path>
              </a:pathLst>
            </a:custGeom>
            <a:solidFill>
              <a:srgbClr val="F4F6FC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29965" cy="2051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755670">
            <a:off x="-304395" y="229734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7700">
            <a:off x="6878250" y="656390"/>
            <a:ext cx="3729023" cy="1081417"/>
          </a:xfrm>
          <a:custGeom>
            <a:avLst/>
            <a:gdLst/>
            <a:ahLst/>
            <a:cxnLst/>
            <a:rect r="r" b="b" t="t" l="l"/>
            <a:pathLst>
              <a:path h="1081417" w="3729023">
                <a:moveTo>
                  <a:pt x="0" y="0"/>
                </a:moveTo>
                <a:lnTo>
                  <a:pt x="3729024" y="0"/>
                </a:lnTo>
                <a:lnTo>
                  <a:pt x="3729024" y="1081417"/>
                </a:lnTo>
                <a:lnTo>
                  <a:pt x="0" y="108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4538" y="5739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55670">
            <a:off x="-304395" y="67725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40520" y="2137687"/>
            <a:ext cx="6341426" cy="6903711"/>
            <a:chOff x="0" y="0"/>
            <a:chExt cx="1670170" cy="18182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0170" cy="1818261"/>
            </a:xfrm>
            <a:custGeom>
              <a:avLst/>
              <a:gdLst/>
              <a:ahLst/>
              <a:cxnLst/>
              <a:rect r="r" b="b" t="t" l="l"/>
              <a:pathLst>
                <a:path h="1818261" w="1670170">
                  <a:moveTo>
                    <a:pt x="20754" y="0"/>
                  </a:moveTo>
                  <a:lnTo>
                    <a:pt x="1649415" y="0"/>
                  </a:lnTo>
                  <a:cubicBezTo>
                    <a:pt x="1660878" y="0"/>
                    <a:pt x="1670170" y="9292"/>
                    <a:pt x="1670170" y="20754"/>
                  </a:cubicBezTo>
                  <a:lnTo>
                    <a:pt x="1670170" y="1797507"/>
                  </a:lnTo>
                  <a:cubicBezTo>
                    <a:pt x="1670170" y="1808969"/>
                    <a:pt x="1660878" y="1818261"/>
                    <a:pt x="1649415" y="1818261"/>
                  </a:cubicBezTo>
                  <a:lnTo>
                    <a:pt x="20754" y="1818261"/>
                  </a:lnTo>
                  <a:cubicBezTo>
                    <a:pt x="15250" y="1818261"/>
                    <a:pt x="9971" y="1816075"/>
                    <a:pt x="6079" y="1812182"/>
                  </a:cubicBezTo>
                  <a:cubicBezTo>
                    <a:pt x="2187" y="1808290"/>
                    <a:pt x="0" y="1803011"/>
                    <a:pt x="0" y="1797507"/>
                  </a:cubicBezTo>
                  <a:lnTo>
                    <a:pt x="0" y="20754"/>
                  </a:lnTo>
                  <a:cubicBezTo>
                    <a:pt x="0" y="15250"/>
                    <a:pt x="2187" y="9971"/>
                    <a:pt x="6079" y="6079"/>
                  </a:cubicBezTo>
                  <a:cubicBezTo>
                    <a:pt x="9971" y="2187"/>
                    <a:pt x="15250" y="0"/>
                    <a:pt x="20754" y="0"/>
                  </a:cubicBezTo>
                  <a:close/>
                </a:path>
              </a:pathLst>
            </a:custGeom>
            <a:solidFill>
              <a:srgbClr val="F1898C">
                <a:alpha val="5372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70170" cy="18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49115" y="3055405"/>
            <a:ext cx="7003462" cy="6358839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-4885531">
            <a:off x="16689909" y="892148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063558">
            <a:off x="11460397" y="8463394"/>
            <a:ext cx="1094838" cy="1981608"/>
          </a:xfrm>
          <a:custGeom>
            <a:avLst/>
            <a:gdLst/>
            <a:ahLst/>
            <a:cxnLst/>
            <a:rect r="r" b="b" t="t" l="l"/>
            <a:pathLst>
              <a:path h="1981608" w="1094838">
                <a:moveTo>
                  <a:pt x="0" y="0"/>
                </a:moveTo>
                <a:lnTo>
                  <a:pt x="1094838" y="0"/>
                </a:lnTo>
                <a:lnTo>
                  <a:pt x="1094838" y="1981608"/>
                </a:lnTo>
                <a:lnTo>
                  <a:pt x="0" y="198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91857" y="912461"/>
            <a:ext cx="490855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SIZE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2824" y="2306964"/>
            <a:ext cx="381995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SIZE WISE REVENUE ANALYSIS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8498823">
            <a:off x="15953369" y="50558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4538" y="2378175"/>
            <a:ext cx="9767751" cy="38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PIZZA SHOP OFFERS  PIZZAS IN 5 SIZE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6496" y="8451210"/>
            <a:ext cx="935482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84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'S' SIZE SELLS THE MOST IN QUANTITY, WHILE 'L' SIZE GENERATES THE HIGHEST REVENUE.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66496" y="3325189"/>
            <a:ext cx="9205791" cy="4821221"/>
            <a:chOff x="0" y="0"/>
            <a:chExt cx="2424570" cy="12697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24570" cy="1269787"/>
            </a:xfrm>
            <a:custGeom>
              <a:avLst/>
              <a:gdLst/>
              <a:ahLst/>
              <a:cxnLst/>
              <a:rect r="r" b="b" t="t" l="l"/>
              <a:pathLst>
                <a:path h="1269787" w="2424570">
                  <a:moveTo>
                    <a:pt x="14297" y="0"/>
                  </a:moveTo>
                  <a:lnTo>
                    <a:pt x="2410274" y="0"/>
                  </a:lnTo>
                  <a:cubicBezTo>
                    <a:pt x="2414065" y="0"/>
                    <a:pt x="2417702" y="1506"/>
                    <a:pt x="2420383" y="4187"/>
                  </a:cubicBezTo>
                  <a:cubicBezTo>
                    <a:pt x="2423064" y="6869"/>
                    <a:pt x="2424570" y="10505"/>
                    <a:pt x="2424570" y="14297"/>
                  </a:cubicBezTo>
                  <a:lnTo>
                    <a:pt x="2424570" y="1255490"/>
                  </a:lnTo>
                  <a:cubicBezTo>
                    <a:pt x="2424570" y="1263386"/>
                    <a:pt x="2418170" y="1269787"/>
                    <a:pt x="2410274" y="1269787"/>
                  </a:cubicBezTo>
                  <a:lnTo>
                    <a:pt x="14297" y="1269787"/>
                  </a:lnTo>
                  <a:cubicBezTo>
                    <a:pt x="10505" y="1269787"/>
                    <a:pt x="6869" y="1268280"/>
                    <a:pt x="4187" y="1265599"/>
                  </a:cubicBezTo>
                  <a:cubicBezTo>
                    <a:pt x="1506" y="1262918"/>
                    <a:pt x="0" y="1259282"/>
                    <a:pt x="0" y="1255490"/>
                  </a:cubicBezTo>
                  <a:lnTo>
                    <a:pt x="0" y="14297"/>
                  </a:lnTo>
                  <a:cubicBezTo>
                    <a:pt x="0" y="10505"/>
                    <a:pt x="1506" y="6869"/>
                    <a:pt x="4187" y="4187"/>
                  </a:cubicBezTo>
                  <a:cubicBezTo>
                    <a:pt x="6869" y="1506"/>
                    <a:pt x="10505" y="0"/>
                    <a:pt x="14297" y="0"/>
                  </a:cubicBezTo>
                  <a:close/>
                </a:path>
              </a:pathLst>
            </a:custGeom>
            <a:solidFill>
              <a:srgbClr val="F1898C">
                <a:alpha val="53725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424570" cy="1317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13330" y="3629989"/>
            <a:ext cx="804698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BEST-SELLING PIZZA BY  SIZES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17462" y="2950538"/>
            <a:ext cx="9734826" cy="374650"/>
            <a:chOff x="0" y="0"/>
            <a:chExt cx="12979768" cy="49953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293017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434134" y="-47625"/>
              <a:ext cx="238940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904878" y="-47625"/>
              <a:ext cx="263264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XL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462635" y="-47625"/>
              <a:ext cx="2280523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347122" y="-47625"/>
              <a:ext cx="263264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28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XXL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9055" y="3124574"/>
            <a:ext cx="10736029" cy="5916504"/>
          </a:xfrm>
          <a:prstGeom prst="rect">
            <a:avLst/>
          </a:prstGeom>
        </p:spPr>
      </p:pic>
      <p:sp>
        <p:nvSpPr>
          <p:cNvPr name="Freeform 33" id="33"/>
          <p:cNvSpPr/>
          <p:nvPr/>
        </p:nvSpPr>
        <p:spPr>
          <a:xfrm flipH="false" flipV="false" rot="0">
            <a:off x="13902433" y="573935"/>
            <a:ext cx="1417600" cy="1417927"/>
          </a:xfrm>
          <a:custGeom>
            <a:avLst/>
            <a:gdLst/>
            <a:ahLst/>
            <a:cxnLst/>
            <a:rect r="r" b="b" t="t" l="l"/>
            <a:pathLst>
              <a:path h="1417927" w="1417600">
                <a:moveTo>
                  <a:pt x="0" y="0"/>
                </a:moveTo>
                <a:lnTo>
                  <a:pt x="1417599" y="0"/>
                </a:lnTo>
                <a:lnTo>
                  <a:pt x="1417599" y="1417927"/>
                </a:lnTo>
                <a:lnTo>
                  <a:pt x="0" y="141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06" r="-5374" b="-2806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54201" y="9286235"/>
            <a:ext cx="408979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84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'" </a:t>
            </a:r>
            <a:r>
              <a:rPr lang="en-US" sz="2000" spc="284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4830" y="2066034"/>
            <a:ext cx="17199709" cy="7646254"/>
            <a:chOff x="0" y="0"/>
            <a:chExt cx="4529965" cy="2013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9965" cy="2013828"/>
            </a:xfrm>
            <a:custGeom>
              <a:avLst/>
              <a:gdLst/>
              <a:ahLst/>
              <a:cxnLst/>
              <a:rect r="r" b="b" t="t" l="l"/>
              <a:pathLst>
                <a:path h="2013828" w="4529965">
                  <a:moveTo>
                    <a:pt x="25657" y="0"/>
                  </a:moveTo>
                  <a:lnTo>
                    <a:pt x="4504308" y="0"/>
                  </a:lnTo>
                  <a:cubicBezTo>
                    <a:pt x="4511112" y="0"/>
                    <a:pt x="4517638" y="2703"/>
                    <a:pt x="4522450" y="7515"/>
                  </a:cubicBezTo>
                  <a:cubicBezTo>
                    <a:pt x="4527262" y="12326"/>
                    <a:pt x="4529965" y="18852"/>
                    <a:pt x="4529965" y="25657"/>
                  </a:cubicBezTo>
                  <a:lnTo>
                    <a:pt x="4529965" y="1988171"/>
                  </a:lnTo>
                  <a:cubicBezTo>
                    <a:pt x="4529965" y="1994976"/>
                    <a:pt x="4527262" y="2001502"/>
                    <a:pt x="4522450" y="2006314"/>
                  </a:cubicBezTo>
                  <a:cubicBezTo>
                    <a:pt x="4517638" y="2011125"/>
                    <a:pt x="4511112" y="2013828"/>
                    <a:pt x="4504308" y="2013828"/>
                  </a:cubicBezTo>
                  <a:lnTo>
                    <a:pt x="25657" y="2013828"/>
                  </a:lnTo>
                  <a:cubicBezTo>
                    <a:pt x="18852" y="2013828"/>
                    <a:pt x="12326" y="2011125"/>
                    <a:pt x="7515" y="2006314"/>
                  </a:cubicBezTo>
                  <a:cubicBezTo>
                    <a:pt x="2703" y="2001502"/>
                    <a:pt x="0" y="1994976"/>
                    <a:pt x="0" y="1988171"/>
                  </a:cubicBezTo>
                  <a:lnTo>
                    <a:pt x="0" y="25657"/>
                  </a:lnTo>
                  <a:cubicBezTo>
                    <a:pt x="0" y="18852"/>
                    <a:pt x="2703" y="12326"/>
                    <a:pt x="7515" y="7515"/>
                  </a:cubicBezTo>
                  <a:cubicBezTo>
                    <a:pt x="12326" y="2703"/>
                    <a:pt x="18852" y="0"/>
                    <a:pt x="25657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9965" cy="2051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755670">
            <a:off x="-304395" y="229734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353251" y="689479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700">
            <a:off x="6756478" y="407684"/>
            <a:ext cx="4745515" cy="1376199"/>
          </a:xfrm>
          <a:custGeom>
            <a:avLst/>
            <a:gdLst/>
            <a:ahLst/>
            <a:cxnLst/>
            <a:rect r="r" b="b" t="t" l="l"/>
            <a:pathLst>
              <a:path h="1376199" w="4745515">
                <a:moveTo>
                  <a:pt x="0" y="0"/>
                </a:moveTo>
                <a:lnTo>
                  <a:pt x="4745516" y="0"/>
                </a:lnTo>
                <a:lnTo>
                  <a:pt x="4745516" y="1376199"/>
                </a:lnTo>
                <a:lnTo>
                  <a:pt x="0" y="137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498823">
            <a:off x="13711511" y="5260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4538" y="5739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755670">
            <a:off x="-304395" y="67725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85531">
            <a:off x="17124356" y="-33299"/>
            <a:ext cx="1720366" cy="1341727"/>
          </a:xfrm>
          <a:custGeom>
            <a:avLst/>
            <a:gdLst/>
            <a:ahLst/>
            <a:cxnLst/>
            <a:rect r="r" b="b" t="t" l="l"/>
            <a:pathLst>
              <a:path h="1341727" w="1720366">
                <a:moveTo>
                  <a:pt x="0" y="0"/>
                </a:moveTo>
                <a:lnTo>
                  <a:pt x="1720366" y="0"/>
                </a:lnTo>
                <a:lnTo>
                  <a:pt x="1720366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70" r="0" b="-1427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843526" y="2437306"/>
            <a:ext cx="9795486" cy="6903711"/>
            <a:chOff x="0" y="0"/>
            <a:chExt cx="2579881" cy="18182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79881" cy="1818261"/>
            </a:xfrm>
            <a:custGeom>
              <a:avLst/>
              <a:gdLst/>
              <a:ahLst/>
              <a:cxnLst/>
              <a:rect r="r" b="b" t="t" l="l"/>
              <a:pathLst>
                <a:path h="1818261" w="2579881">
                  <a:moveTo>
                    <a:pt x="13436" y="0"/>
                  </a:moveTo>
                  <a:lnTo>
                    <a:pt x="2566445" y="0"/>
                  </a:lnTo>
                  <a:cubicBezTo>
                    <a:pt x="2573866" y="0"/>
                    <a:pt x="2579881" y="6016"/>
                    <a:pt x="2579881" y="13436"/>
                  </a:cubicBezTo>
                  <a:lnTo>
                    <a:pt x="2579881" y="1804825"/>
                  </a:lnTo>
                  <a:cubicBezTo>
                    <a:pt x="2579881" y="1812246"/>
                    <a:pt x="2573866" y="1818261"/>
                    <a:pt x="2566445" y="1818261"/>
                  </a:cubicBezTo>
                  <a:lnTo>
                    <a:pt x="13436" y="1818261"/>
                  </a:lnTo>
                  <a:cubicBezTo>
                    <a:pt x="6016" y="1818261"/>
                    <a:pt x="0" y="1812246"/>
                    <a:pt x="0" y="1804825"/>
                  </a:cubicBezTo>
                  <a:lnTo>
                    <a:pt x="0" y="13436"/>
                  </a:lnTo>
                  <a:cubicBezTo>
                    <a:pt x="0" y="6016"/>
                    <a:pt x="6016" y="0"/>
                    <a:pt x="1343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79881" cy="18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49419" y="3141488"/>
            <a:ext cx="9583700" cy="6008532"/>
          </a:xfrm>
          <a:custGeom>
            <a:avLst/>
            <a:gdLst/>
            <a:ahLst/>
            <a:cxnLst/>
            <a:rect r="r" b="b" t="t" l="l"/>
            <a:pathLst>
              <a:path h="6008532" w="9583700">
                <a:moveTo>
                  <a:pt x="0" y="0"/>
                </a:moveTo>
                <a:lnTo>
                  <a:pt x="9583700" y="0"/>
                </a:lnTo>
                <a:lnTo>
                  <a:pt x="9583700" y="6008531"/>
                </a:lnTo>
                <a:lnTo>
                  <a:pt x="0" y="6008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17" r="-6619" b="-1718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2567099"/>
            <a:ext cx="3160245" cy="6903711"/>
            <a:chOff x="0" y="0"/>
            <a:chExt cx="832328" cy="18182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2328" cy="1818261"/>
            </a:xfrm>
            <a:custGeom>
              <a:avLst/>
              <a:gdLst/>
              <a:ahLst/>
              <a:cxnLst/>
              <a:rect r="r" b="b" t="t" l="l"/>
              <a:pathLst>
                <a:path h="1818261" w="832328">
                  <a:moveTo>
                    <a:pt x="41646" y="0"/>
                  </a:moveTo>
                  <a:lnTo>
                    <a:pt x="790682" y="0"/>
                  </a:lnTo>
                  <a:cubicBezTo>
                    <a:pt x="813682" y="0"/>
                    <a:pt x="832328" y="18646"/>
                    <a:pt x="832328" y="41646"/>
                  </a:cubicBezTo>
                  <a:lnTo>
                    <a:pt x="832328" y="1776615"/>
                  </a:lnTo>
                  <a:cubicBezTo>
                    <a:pt x="832328" y="1799616"/>
                    <a:pt x="813682" y="1818261"/>
                    <a:pt x="790682" y="1818261"/>
                  </a:cubicBezTo>
                  <a:lnTo>
                    <a:pt x="41646" y="1818261"/>
                  </a:lnTo>
                  <a:cubicBezTo>
                    <a:pt x="30601" y="1818261"/>
                    <a:pt x="20008" y="1813874"/>
                    <a:pt x="12198" y="1806063"/>
                  </a:cubicBezTo>
                  <a:cubicBezTo>
                    <a:pt x="4388" y="1798253"/>
                    <a:pt x="0" y="1787660"/>
                    <a:pt x="0" y="1776615"/>
                  </a:cubicBezTo>
                  <a:lnTo>
                    <a:pt x="0" y="41646"/>
                  </a:lnTo>
                  <a:cubicBezTo>
                    <a:pt x="0" y="30601"/>
                    <a:pt x="4388" y="20008"/>
                    <a:pt x="12198" y="12198"/>
                  </a:cubicBezTo>
                  <a:cubicBezTo>
                    <a:pt x="20008" y="4388"/>
                    <a:pt x="30601" y="0"/>
                    <a:pt x="4164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32328" cy="18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32280" y="3183041"/>
            <a:ext cx="2893770" cy="6075259"/>
          </a:xfrm>
          <a:custGeom>
            <a:avLst/>
            <a:gdLst/>
            <a:ahLst/>
            <a:cxnLst/>
            <a:rect r="r" b="b" t="t" l="l"/>
            <a:pathLst>
              <a:path h="6075259" w="2893770">
                <a:moveTo>
                  <a:pt x="0" y="0"/>
                </a:moveTo>
                <a:lnTo>
                  <a:pt x="2893770" y="0"/>
                </a:lnTo>
                <a:lnTo>
                  <a:pt x="2893770" y="6075259"/>
                </a:lnTo>
                <a:lnTo>
                  <a:pt x="0" y="6075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12" t="-13102" r="-2712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436595" y="2597433"/>
            <a:ext cx="3102723" cy="2939439"/>
            <a:chOff x="0" y="0"/>
            <a:chExt cx="817178" cy="7741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7178" cy="774173"/>
            </a:xfrm>
            <a:custGeom>
              <a:avLst/>
              <a:gdLst/>
              <a:ahLst/>
              <a:cxnLst/>
              <a:rect r="r" b="b" t="t" l="l"/>
              <a:pathLst>
                <a:path h="774173" w="817178">
                  <a:moveTo>
                    <a:pt x="42418" y="0"/>
                  </a:moveTo>
                  <a:lnTo>
                    <a:pt x="774760" y="0"/>
                  </a:lnTo>
                  <a:cubicBezTo>
                    <a:pt x="798187" y="0"/>
                    <a:pt x="817178" y="18991"/>
                    <a:pt x="817178" y="42418"/>
                  </a:cubicBezTo>
                  <a:lnTo>
                    <a:pt x="817178" y="731755"/>
                  </a:lnTo>
                  <a:cubicBezTo>
                    <a:pt x="817178" y="743005"/>
                    <a:pt x="812709" y="753794"/>
                    <a:pt x="804754" y="761749"/>
                  </a:cubicBezTo>
                  <a:cubicBezTo>
                    <a:pt x="796799" y="769704"/>
                    <a:pt x="786010" y="774173"/>
                    <a:pt x="774760" y="774173"/>
                  </a:cubicBezTo>
                  <a:lnTo>
                    <a:pt x="42418" y="774173"/>
                  </a:lnTo>
                  <a:cubicBezTo>
                    <a:pt x="18991" y="774173"/>
                    <a:pt x="0" y="755182"/>
                    <a:pt x="0" y="731755"/>
                  </a:cubicBezTo>
                  <a:lnTo>
                    <a:pt x="0" y="42418"/>
                  </a:lnTo>
                  <a:cubicBezTo>
                    <a:pt x="0" y="18991"/>
                    <a:pt x="18991" y="0"/>
                    <a:pt x="42418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7178" cy="821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436595" y="4176331"/>
            <a:ext cx="2770884" cy="1077170"/>
          </a:xfrm>
          <a:custGeom>
            <a:avLst/>
            <a:gdLst/>
            <a:ahLst/>
            <a:cxnLst/>
            <a:rect r="r" b="b" t="t" l="l"/>
            <a:pathLst>
              <a:path h="1077170" w="2770884">
                <a:moveTo>
                  <a:pt x="0" y="0"/>
                </a:moveTo>
                <a:lnTo>
                  <a:pt x="2770884" y="0"/>
                </a:lnTo>
                <a:lnTo>
                  <a:pt x="2770884" y="1077170"/>
                </a:lnTo>
                <a:lnTo>
                  <a:pt x="0" y="1077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75" t="-104955" r="-19998" b="-28685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124379" y="3415948"/>
            <a:ext cx="1906826" cy="843401"/>
          </a:xfrm>
          <a:custGeom>
            <a:avLst/>
            <a:gdLst/>
            <a:ahLst/>
            <a:cxnLst/>
            <a:rect r="r" b="b" t="t" l="l"/>
            <a:pathLst>
              <a:path h="843401" w="1906826">
                <a:moveTo>
                  <a:pt x="0" y="0"/>
                </a:moveTo>
                <a:lnTo>
                  <a:pt x="1906826" y="0"/>
                </a:lnTo>
                <a:lnTo>
                  <a:pt x="1906826" y="843401"/>
                </a:lnTo>
                <a:lnTo>
                  <a:pt x="0" y="8434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853" t="-100000" r="-1357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421902" y="5927397"/>
            <a:ext cx="3288165" cy="3413620"/>
            <a:chOff x="0" y="0"/>
            <a:chExt cx="866019" cy="8990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6019" cy="899060"/>
            </a:xfrm>
            <a:custGeom>
              <a:avLst/>
              <a:gdLst/>
              <a:ahLst/>
              <a:cxnLst/>
              <a:rect r="r" b="b" t="t" l="l"/>
              <a:pathLst>
                <a:path h="899060" w="866019">
                  <a:moveTo>
                    <a:pt x="40026" y="0"/>
                  </a:moveTo>
                  <a:lnTo>
                    <a:pt x="825993" y="0"/>
                  </a:lnTo>
                  <a:cubicBezTo>
                    <a:pt x="836608" y="0"/>
                    <a:pt x="846789" y="4217"/>
                    <a:pt x="854295" y="11723"/>
                  </a:cubicBezTo>
                  <a:cubicBezTo>
                    <a:pt x="861802" y="19230"/>
                    <a:pt x="866019" y="29411"/>
                    <a:pt x="866019" y="40026"/>
                  </a:cubicBezTo>
                  <a:lnTo>
                    <a:pt x="866019" y="859034"/>
                  </a:lnTo>
                  <a:cubicBezTo>
                    <a:pt x="866019" y="881140"/>
                    <a:pt x="848098" y="899060"/>
                    <a:pt x="825993" y="899060"/>
                  </a:cubicBezTo>
                  <a:lnTo>
                    <a:pt x="40026" y="899060"/>
                  </a:lnTo>
                  <a:cubicBezTo>
                    <a:pt x="17920" y="899060"/>
                    <a:pt x="0" y="881140"/>
                    <a:pt x="0" y="859034"/>
                  </a:cubicBezTo>
                  <a:lnTo>
                    <a:pt x="0" y="40026"/>
                  </a:lnTo>
                  <a:cubicBezTo>
                    <a:pt x="0" y="17920"/>
                    <a:pt x="17920" y="0"/>
                    <a:pt x="4002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66019" cy="946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5458406" y="6648301"/>
            <a:ext cx="1466901" cy="1002254"/>
          </a:xfrm>
          <a:custGeom>
            <a:avLst/>
            <a:gdLst/>
            <a:ahLst/>
            <a:cxnLst/>
            <a:rect r="r" b="b" t="t" l="l"/>
            <a:pathLst>
              <a:path h="1002254" w="1466901">
                <a:moveTo>
                  <a:pt x="0" y="0"/>
                </a:moveTo>
                <a:lnTo>
                  <a:pt x="1466901" y="0"/>
                </a:lnTo>
                <a:lnTo>
                  <a:pt x="1466901" y="1002254"/>
                </a:lnTo>
                <a:lnTo>
                  <a:pt x="0" y="1002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490" t="-112037" r="-51432" b="-12037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124379" y="7758133"/>
            <a:ext cx="2134955" cy="1138504"/>
          </a:xfrm>
          <a:custGeom>
            <a:avLst/>
            <a:gdLst/>
            <a:ahLst/>
            <a:cxnLst/>
            <a:rect r="r" b="b" t="t" l="l"/>
            <a:pathLst>
              <a:path h="1138504" w="2134955">
                <a:moveTo>
                  <a:pt x="0" y="0"/>
                </a:moveTo>
                <a:lnTo>
                  <a:pt x="2134955" y="0"/>
                </a:lnTo>
                <a:lnTo>
                  <a:pt x="2134955" y="1138504"/>
                </a:lnTo>
                <a:lnTo>
                  <a:pt x="0" y="113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452" t="-145005" r="-43475" b="-42047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191857" y="912461"/>
            <a:ext cx="58347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3880" y="2647598"/>
            <a:ext cx="334122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ORDERS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55972" y="2647598"/>
            <a:ext cx="52237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REVENUE TREND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45626" y="2756183"/>
            <a:ext cx="334122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LEAST REVENUE MONTH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436595" y="6260054"/>
            <a:ext cx="334122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HIGHEST REVENUE MONTH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36595" y="9382088"/>
            <a:ext cx="415554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227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** </a:t>
            </a:r>
            <a:r>
              <a:rPr lang="en-US" sz="1600" spc="227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4830" y="2066034"/>
            <a:ext cx="17199709" cy="7646254"/>
            <a:chOff x="0" y="0"/>
            <a:chExt cx="4529965" cy="2013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9965" cy="2013828"/>
            </a:xfrm>
            <a:custGeom>
              <a:avLst/>
              <a:gdLst/>
              <a:ahLst/>
              <a:cxnLst/>
              <a:rect r="r" b="b" t="t" l="l"/>
              <a:pathLst>
                <a:path h="2013828" w="4529965">
                  <a:moveTo>
                    <a:pt x="25657" y="0"/>
                  </a:moveTo>
                  <a:lnTo>
                    <a:pt x="4504308" y="0"/>
                  </a:lnTo>
                  <a:cubicBezTo>
                    <a:pt x="4511112" y="0"/>
                    <a:pt x="4517638" y="2703"/>
                    <a:pt x="4522450" y="7515"/>
                  </a:cubicBezTo>
                  <a:cubicBezTo>
                    <a:pt x="4527262" y="12326"/>
                    <a:pt x="4529965" y="18852"/>
                    <a:pt x="4529965" y="25657"/>
                  </a:cubicBezTo>
                  <a:lnTo>
                    <a:pt x="4529965" y="1988171"/>
                  </a:lnTo>
                  <a:cubicBezTo>
                    <a:pt x="4529965" y="1994976"/>
                    <a:pt x="4527262" y="2001502"/>
                    <a:pt x="4522450" y="2006314"/>
                  </a:cubicBezTo>
                  <a:cubicBezTo>
                    <a:pt x="4517638" y="2011125"/>
                    <a:pt x="4511112" y="2013828"/>
                    <a:pt x="4504308" y="2013828"/>
                  </a:cubicBezTo>
                  <a:lnTo>
                    <a:pt x="25657" y="2013828"/>
                  </a:lnTo>
                  <a:cubicBezTo>
                    <a:pt x="18852" y="2013828"/>
                    <a:pt x="12326" y="2011125"/>
                    <a:pt x="7515" y="2006314"/>
                  </a:cubicBezTo>
                  <a:cubicBezTo>
                    <a:pt x="2703" y="2001502"/>
                    <a:pt x="0" y="1994976"/>
                    <a:pt x="0" y="1988171"/>
                  </a:cubicBezTo>
                  <a:lnTo>
                    <a:pt x="0" y="25657"/>
                  </a:lnTo>
                  <a:cubicBezTo>
                    <a:pt x="0" y="18852"/>
                    <a:pt x="2703" y="12326"/>
                    <a:pt x="7515" y="7515"/>
                  </a:cubicBezTo>
                  <a:cubicBezTo>
                    <a:pt x="12326" y="2703"/>
                    <a:pt x="18852" y="0"/>
                    <a:pt x="25657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9965" cy="2051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755670">
            <a:off x="-304395" y="229734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353251" y="689479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700">
            <a:off x="6532193" y="389472"/>
            <a:ext cx="5041808" cy="1462124"/>
          </a:xfrm>
          <a:custGeom>
            <a:avLst/>
            <a:gdLst/>
            <a:ahLst/>
            <a:cxnLst/>
            <a:rect r="r" b="b" t="t" l="l"/>
            <a:pathLst>
              <a:path h="1462124" w="5041808">
                <a:moveTo>
                  <a:pt x="0" y="0"/>
                </a:moveTo>
                <a:lnTo>
                  <a:pt x="5041809" y="0"/>
                </a:lnTo>
                <a:lnTo>
                  <a:pt x="5041809" y="1462124"/>
                </a:lnTo>
                <a:lnTo>
                  <a:pt x="0" y="146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498823">
            <a:off x="13711511" y="5260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4538" y="5739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755670">
            <a:off x="-304395" y="67725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85531">
            <a:off x="17124356" y="-33299"/>
            <a:ext cx="1720366" cy="1341727"/>
          </a:xfrm>
          <a:custGeom>
            <a:avLst/>
            <a:gdLst/>
            <a:ahLst/>
            <a:cxnLst/>
            <a:rect r="r" b="b" t="t" l="l"/>
            <a:pathLst>
              <a:path h="1341727" w="1720366">
                <a:moveTo>
                  <a:pt x="0" y="0"/>
                </a:moveTo>
                <a:lnTo>
                  <a:pt x="1720366" y="0"/>
                </a:lnTo>
                <a:lnTo>
                  <a:pt x="1720366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70" r="0" b="-1427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843526" y="2437306"/>
            <a:ext cx="9795486" cy="6903711"/>
            <a:chOff x="0" y="0"/>
            <a:chExt cx="2579881" cy="18182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79881" cy="1818261"/>
            </a:xfrm>
            <a:custGeom>
              <a:avLst/>
              <a:gdLst/>
              <a:ahLst/>
              <a:cxnLst/>
              <a:rect r="r" b="b" t="t" l="l"/>
              <a:pathLst>
                <a:path h="1818261" w="2579881">
                  <a:moveTo>
                    <a:pt x="13436" y="0"/>
                  </a:moveTo>
                  <a:lnTo>
                    <a:pt x="2566445" y="0"/>
                  </a:lnTo>
                  <a:cubicBezTo>
                    <a:pt x="2573866" y="0"/>
                    <a:pt x="2579881" y="6016"/>
                    <a:pt x="2579881" y="13436"/>
                  </a:cubicBezTo>
                  <a:lnTo>
                    <a:pt x="2579881" y="1804825"/>
                  </a:lnTo>
                  <a:cubicBezTo>
                    <a:pt x="2579881" y="1812246"/>
                    <a:pt x="2573866" y="1818261"/>
                    <a:pt x="2566445" y="1818261"/>
                  </a:cubicBezTo>
                  <a:lnTo>
                    <a:pt x="13436" y="1818261"/>
                  </a:lnTo>
                  <a:cubicBezTo>
                    <a:pt x="6016" y="1818261"/>
                    <a:pt x="0" y="1812246"/>
                    <a:pt x="0" y="1804825"/>
                  </a:cubicBezTo>
                  <a:lnTo>
                    <a:pt x="0" y="13436"/>
                  </a:lnTo>
                  <a:cubicBezTo>
                    <a:pt x="0" y="6016"/>
                    <a:pt x="6016" y="0"/>
                    <a:pt x="1343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79881" cy="18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025465" y="3698523"/>
            <a:ext cx="9471134" cy="5435162"/>
          </a:xfrm>
          <a:custGeom>
            <a:avLst/>
            <a:gdLst/>
            <a:ahLst/>
            <a:cxnLst/>
            <a:rect r="r" b="b" t="t" l="l"/>
            <a:pathLst>
              <a:path h="5435162" w="9471134">
                <a:moveTo>
                  <a:pt x="0" y="0"/>
                </a:moveTo>
                <a:lnTo>
                  <a:pt x="9471133" y="0"/>
                </a:lnTo>
                <a:lnTo>
                  <a:pt x="9471133" y="5435163"/>
                </a:lnTo>
                <a:lnTo>
                  <a:pt x="0" y="5435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3" t="0" r="-1313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153724" y="2354589"/>
            <a:ext cx="5041597" cy="7075924"/>
            <a:chOff x="0" y="0"/>
            <a:chExt cx="1327828" cy="18636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7828" cy="1863618"/>
            </a:xfrm>
            <a:custGeom>
              <a:avLst/>
              <a:gdLst/>
              <a:ahLst/>
              <a:cxnLst/>
              <a:rect r="r" b="b" t="t" l="l"/>
              <a:pathLst>
                <a:path h="1863618" w="1327828">
                  <a:moveTo>
                    <a:pt x="26105" y="0"/>
                  </a:moveTo>
                  <a:lnTo>
                    <a:pt x="1301723" y="0"/>
                  </a:lnTo>
                  <a:cubicBezTo>
                    <a:pt x="1316140" y="0"/>
                    <a:pt x="1327828" y="11688"/>
                    <a:pt x="1327828" y="26105"/>
                  </a:cubicBezTo>
                  <a:lnTo>
                    <a:pt x="1327828" y="1837512"/>
                  </a:lnTo>
                  <a:cubicBezTo>
                    <a:pt x="1327828" y="1851930"/>
                    <a:pt x="1316140" y="1863618"/>
                    <a:pt x="1301723" y="1863618"/>
                  </a:cubicBezTo>
                  <a:lnTo>
                    <a:pt x="26105" y="1863618"/>
                  </a:lnTo>
                  <a:cubicBezTo>
                    <a:pt x="11688" y="1863618"/>
                    <a:pt x="0" y="1851930"/>
                    <a:pt x="0" y="1837512"/>
                  </a:cubicBezTo>
                  <a:lnTo>
                    <a:pt x="0" y="26105"/>
                  </a:lnTo>
                  <a:cubicBezTo>
                    <a:pt x="0" y="11688"/>
                    <a:pt x="11688" y="0"/>
                    <a:pt x="26105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27828" cy="1911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506440" y="2882548"/>
            <a:ext cx="4413261" cy="6251137"/>
          </a:xfrm>
          <a:custGeom>
            <a:avLst/>
            <a:gdLst/>
            <a:ahLst/>
            <a:cxnLst/>
            <a:rect r="r" b="b" t="t" l="l"/>
            <a:pathLst>
              <a:path h="6251137" w="4413261">
                <a:moveTo>
                  <a:pt x="0" y="0"/>
                </a:moveTo>
                <a:lnTo>
                  <a:pt x="4413261" y="0"/>
                </a:lnTo>
                <a:lnTo>
                  <a:pt x="4413261" y="6251138"/>
                </a:lnTo>
                <a:lnTo>
                  <a:pt x="0" y="6251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38" r="-14191" b="-685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191857" y="921986"/>
            <a:ext cx="5834726" cy="51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DAY &amp; TIME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55972" y="2647598"/>
            <a:ext cx="52237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DAY REVENUE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62658" y="2460273"/>
            <a:ext cx="52237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HOURLY  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36595" y="9363038"/>
            <a:ext cx="4155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** </a:t>
            </a:r>
            <a:r>
              <a:rPr lang="en-US" sz="20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DAGrK613ZiU</dc:identifier>
  <dcterms:modified xsi:type="dcterms:W3CDTF">2011-08-01T06:04:30Z</dcterms:modified>
  <cp:revision>1</cp:revision>
  <dc:title>Pizza</dc:title>
</cp:coreProperties>
</file>